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7" r:id="rId2"/>
    <p:sldId id="333" r:id="rId3"/>
    <p:sldId id="334" r:id="rId4"/>
    <p:sldId id="336" r:id="rId5"/>
    <p:sldId id="441" r:id="rId6"/>
    <p:sldId id="337" r:id="rId7"/>
    <p:sldId id="339" r:id="rId8"/>
    <p:sldId id="341" r:id="rId9"/>
    <p:sldId id="368" r:id="rId10"/>
    <p:sldId id="409" r:id="rId11"/>
    <p:sldId id="433" r:id="rId12"/>
    <p:sldId id="410" r:id="rId13"/>
    <p:sldId id="411" r:id="rId14"/>
    <p:sldId id="413" r:id="rId15"/>
    <p:sldId id="416" r:id="rId16"/>
    <p:sldId id="418" r:id="rId17"/>
    <p:sldId id="420" r:id="rId18"/>
    <p:sldId id="419" r:id="rId19"/>
    <p:sldId id="424" r:id="rId20"/>
    <p:sldId id="425" r:id="rId21"/>
    <p:sldId id="427" r:id="rId22"/>
    <p:sldId id="426" r:id="rId23"/>
    <p:sldId id="432" r:id="rId24"/>
    <p:sldId id="428" r:id="rId25"/>
    <p:sldId id="44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naud Grüss" initials="AG" lastIdx="1" clrIdx="0">
    <p:extLst>
      <p:ext uri="{19B8F6BF-5375-455C-9EA6-DF929625EA0E}">
        <p15:presenceInfo xmlns:p15="http://schemas.microsoft.com/office/powerpoint/2012/main" userId="83a983536aaf87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200"/>
    <a:srgbClr val="DEA900"/>
    <a:srgbClr val="D18263"/>
    <a:srgbClr val="EFFAFE"/>
    <a:srgbClr val="40C8F4"/>
    <a:srgbClr val="CAF0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95262" autoAdjust="0"/>
  </p:normalViewPr>
  <p:slideViewPr>
    <p:cSldViewPr snapToGrid="0">
      <p:cViewPr varScale="1">
        <p:scale>
          <a:sx n="109" d="100"/>
          <a:sy n="109" d="100"/>
        </p:scale>
        <p:origin x="450" y="12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299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384BF0-F03A-482A-83CD-C7B3780FB70B}" type="datetimeFigureOut">
              <a:rPr lang="en-NZ" smtClean="0"/>
              <a:t>2/03/2023</a:t>
            </a:fld>
            <a:endParaRPr lang="en-NZ"/>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86AC5-DA1B-4C86-BBFE-B2A53D1CA349}" type="slidenum">
              <a:rPr lang="en-NZ" smtClean="0"/>
              <a:t>‹#›</a:t>
            </a:fld>
            <a:endParaRPr lang="en-NZ"/>
          </a:p>
        </p:txBody>
      </p:sp>
    </p:spTree>
    <p:extLst>
      <p:ext uri="{BB962C8B-B14F-4D97-AF65-F5344CB8AC3E}">
        <p14:creationId xmlns:p14="http://schemas.microsoft.com/office/powerpoint/2010/main" val="25621682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96C96-BECF-499C-AAA9-85A80BB1F7EE}" type="datetimeFigureOut">
              <a:rPr lang="en-NZ" smtClean="0"/>
              <a:t>2/03/2023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021AD-EE30-4F89-B16A-4ACB770692F3}" type="slidenum">
              <a:rPr lang="en-NZ" smtClean="0"/>
              <a:t>‹#›</a:t>
            </a:fld>
            <a:endParaRPr lang="en-NZ"/>
          </a:p>
        </p:txBody>
      </p:sp>
    </p:spTree>
    <p:extLst>
      <p:ext uri="{BB962C8B-B14F-4D97-AF65-F5344CB8AC3E}">
        <p14:creationId xmlns:p14="http://schemas.microsoft.com/office/powerpoint/2010/main" val="597802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5</a:t>
            </a:fld>
            <a:endParaRPr lang="en-NZ"/>
          </a:p>
        </p:txBody>
      </p:sp>
    </p:spTree>
    <p:extLst>
      <p:ext uri="{BB962C8B-B14F-4D97-AF65-F5344CB8AC3E}">
        <p14:creationId xmlns:p14="http://schemas.microsoft.com/office/powerpoint/2010/main" val="72950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9</a:t>
            </a:fld>
            <a:endParaRPr lang="en-NZ"/>
          </a:p>
        </p:txBody>
      </p:sp>
    </p:spTree>
    <p:extLst>
      <p:ext uri="{BB962C8B-B14F-4D97-AF65-F5344CB8AC3E}">
        <p14:creationId xmlns:p14="http://schemas.microsoft.com/office/powerpoint/2010/main" val="2372124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10</a:t>
            </a:fld>
            <a:endParaRPr lang="en-NZ"/>
          </a:p>
        </p:txBody>
      </p:sp>
    </p:spTree>
    <p:extLst>
      <p:ext uri="{BB962C8B-B14F-4D97-AF65-F5344CB8AC3E}">
        <p14:creationId xmlns:p14="http://schemas.microsoft.com/office/powerpoint/2010/main" val="3161446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18</a:t>
            </a:fld>
            <a:endParaRPr lang="en-NZ"/>
          </a:p>
        </p:txBody>
      </p:sp>
    </p:spTree>
    <p:extLst>
      <p:ext uri="{BB962C8B-B14F-4D97-AF65-F5344CB8AC3E}">
        <p14:creationId xmlns:p14="http://schemas.microsoft.com/office/powerpoint/2010/main" val="3161660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20</a:t>
            </a:fld>
            <a:endParaRPr lang="en-NZ"/>
          </a:p>
        </p:txBody>
      </p:sp>
    </p:spTree>
    <p:extLst>
      <p:ext uri="{BB962C8B-B14F-4D97-AF65-F5344CB8AC3E}">
        <p14:creationId xmlns:p14="http://schemas.microsoft.com/office/powerpoint/2010/main" val="117113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2021AD-EE30-4F89-B16A-4ACB770692F3}" type="slidenum">
              <a:rPr lang="en-NZ" smtClean="0"/>
              <a:t>21</a:t>
            </a:fld>
            <a:endParaRPr lang="en-NZ"/>
          </a:p>
        </p:txBody>
      </p:sp>
    </p:spTree>
    <p:extLst>
      <p:ext uri="{BB962C8B-B14F-4D97-AF65-F5344CB8AC3E}">
        <p14:creationId xmlns:p14="http://schemas.microsoft.com/office/powerpoint/2010/main" val="2454958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gif"/><Relationship Id="rId4" Type="http://schemas.openxmlformats.org/officeDocument/2006/relationships/image" Target="../media/image7.png"/><Relationship Id="rId9" Type="http://schemas.openxmlformats.org/officeDocument/2006/relationships/image" Target="../media/image12.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597415" y="6136079"/>
            <a:ext cx="7147597" cy="365125"/>
          </a:xfrm>
        </p:spPr>
        <p:txBody>
          <a:bodyPr/>
          <a:lstStyle>
            <a:lvl1pPr algn="l">
              <a:defRPr>
                <a:solidFill>
                  <a:schemeClr val="bg1"/>
                </a:solidFill>
              </a:defRPr>
            </a:lvl1pPr>
          </a:lstStyle>
          <a:p>
            <a:pPr algn="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97415" y="1007928"/>
            <a:ext cx="3057150" cy="4806706"/>
          </a:xfrm>
          <a:prstGeom prst="rect">
            <a:avLst/>
          </a:prstGeom>
        </p:spPr>
      </p:pic>
    </p:spTree>
    <p:extLst>
      <p:ext uri="{BB962C8B-B14F-4D97-AF65-F5344CB8AC3E}">
        <p14:creationId xmlns:p14="http://schemas.microsoft.com/office/powerpoint/2010/main" val="347880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Logos Slide">
    <p:spTree>
      <p:nvGrpSpPr>
        <p:cNvPr id="1" name=""/>
        <p:cNvGrpSpPr/>
        <p:nvPr/>
      </p:nvGrpSpPr>
      <p:grpSpPr>
        <a:xfrm>
          <a:off x="0" y="0"/>
          <a:ext cx="0" cy="0"/>
          <a:chOff x="0" y="0"/>
          <a:chExt cx="0" cy="0"/>
        </a:xfrm>
      </p:grpSpPr>
      <p:sp>
        <p:nvSpPr>
          <p:cNvPr id="4" name="Rectangle 3"/>
          <p:cNvSpPr/>
          <p:nvPr userDrawn="1"/>
        </p:nvSpPr>
        <p:spPr>
          <a:xfrm>
            <a:off x="0" y="4779390"/>
            <a:ext cx="9973559" cy="207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Picture Placeholder 5"/>
          <p:cNvSpPr>
            <a:spLocks noGrp="1"/>
          </p:cNvSpPr>
          <p:nvPr>
            <p:ph type="pic" sz="quarter" idx="15"/>
          </p:nvPr>
        </p:nvSpPr>
        <p:spPr>
          <a:xfrm>
            <a:off x="612775" y="5184742"/>
            <a:ext cx="2177559" cy="1309623"/>
          </a:xfrm>
        </p:spPr>
        <p:txBody>
          <a:bodyPr/>
          <a:lstStyle/>
          <a:p>
            <a:endParaRPr lang="en-NZ"/>
          </a:p>
        </p:txBody>
      </p:sp>
      <p:sp>
        <p:nvSpPr>
          <p:cNvPr id="16" name="Picture Placeholder 5"/>
          <p:cNvSpPr>
            <a:spLocks noGrp="1"/>
          </p:cNvSpPr>
          <p:nvPr>
            <p:ph type="pic" sz="quarter" idx="16"/>
          </p:nvPr>
        </p:nvSpPr>
        <p:spPr>
          <a:xfrm>
            <a:off x="2931769" y="5184742"/>
            <a:ext cx="2177559" cy="1309623"/>
          </a:xfrm>
        </p:spPr>
        <p:txBody>
          <a:bodyPr/>
          <a:lstStyle/>
          <a:p>
            <a:endParaRPr lang="en-NZ"/>
          </a:p>
        </p:txBody>
      </p:sp>
      <p:sp>
        <p:nvSpPr>
          <p:cNvPr id="17" name="Picture Placeholder 5"/>
          <p:cNvSpPr>
            <a:spLocks noGrp="1"/>
          </p:cNvSpPr>
          <p:nvPr>
            <p:ph type="pic" sz="quarter" idx="17"/>
          </p:nvPr>
        </p:nvSpPr>
        <p:spPr>
          <a:xfrm>
            <a:off x="5279044" y="5184742"/>
            <a:ext cx="2177559" cy="1309623"/>
          </a:xfrm>
        </p:spPr>
        <p:txBody>
          <a:bodyPr/>
          <a:lstStyle/>
          <a:p>
            <a:endParaRPr lang="en-NZ"/>
          </a:p>
        </p:txBody>
      </p:sp>
      <p:sp>
        <p:nvSpPr>
          <p:cNvPr id="18" name="Picture Placeholder 5"/>
          <p:cNvSpPr>
            <a:spLocks noGrp="1"/>
          </p:cNvSpPr>
          <p:nvPr>
            <p:ph type="pic" sz="quarter" idx="18"/>
          </p:nvPr>
        </p:nvSpPr>
        <p:spPr>
          <a:xfrm>
            <a:off x="7626318" y="5184742"/>
            <a:ext cx="2177559" cy="1309623"/>
          </a:xfrm>
        </p:spPr>
        <p:txBody>
          <a:bodyPr/>
          <a:lstStyle/>
          <a:p>
            <a:endParaRPr lang="en-NZ"/>
          </a:p>
        </p:txBody>
      </p:sp>
    </p:spTree>
    <p:extLst>
      <p:ext uri="{BB962C8B-B14F-4D97-AF65-F5344CB8AC3E}">
        <p14:creationId xmlns:p14="http://schemas.microsoft.com/office/powerpoint/2010/main" val="219899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Logos Slide">
    <p:spTree>
      <p:nvGrpSpPr>
        <p:cNvPr id="1" name=""/>
        <p:cNvGrpSpPr/>
        <p:nvPr/>
      </p:nvGrpSpPr>
      <p:grpSpPr>
        <a:xfrm>
          <a:off x="0" y="0"/>
          <a:ext cx="0" cy="0"/>
          <a:chOff x="0" y="0"/>
          <a:chExt cx="0" cy="0"/>
        </a:xfrm>
      </p:grpSpPr>
      <p:sp>
        <p:nvSpPr>
          <p:cNvPr id="17" name="Picture Placeholder 5"/>
          <p:cNvSpPr>
            <a:spLocks noGrp="1"/>
          </p:cNvSpPr>
          <p:nvPr>
            <p:ph type="pic" sz="quarter" idx="17"/>
          </p:nvPr>
        </p:nvSpPr>
        <p:spPr>
          <a:xfrm>
            <a:off x="5279044" y="5184742"/>
            <a:ext cx="2177559" cy="1309623"/>
          </a:xfrm>
        </p:spPr>
        <p:txBody>
          <a:bodyPr/>
          <a:lstStyle/>
          <a:p>
            <a:endParaRPr lang="en-NZ"/>
          </a:p>
        </p:txBody>
      </p:sp>
      <p:sp>
        <p:nvSpPr>
          <p:cNvPr id="18" name="Picture Placeholder 5"/>
          <p:cNvSpPr>
            <a:spLocks noGrp="1"/>
          </p:cNvSpPr>
          <p:nvPr>
            <p:ph type="pic" sz="quarter" idx="18"/>
          </p:nvPr>
        </p:nvSpPr>
        <p:spPr>
          <a:xfrm>
            <a:off x="7626318" y="5184742"/>
            <a:ext cx="2177559" cy="1309623"/>
          </a:xfrm>
        </p:spPr>
        <p:txBody>
          <a:bodyPr/>
          <a:lstStyle/>
          <a:p>
            <a:endParaRPr lang="en-NZ"/>
          </a:p>
        </p:txBody>
      </p:sp>
    </p:spTree>
    <p:extLst>
      <p:ext uri="{BB962C8B-B14F-4D97-AF65-F5344CB8AC3E}">
        <p14:creationId xmlns:p14="http://schemas.microsoft.com/office/powerpoint/2010/main" val="239980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92798" y="4485094"/>
            <a:ext cx="6643294" cy="636951"/>
          </a:xfrm>
        </p:spPr>
        <p:txBody>
          <a:bodyPr>
            <a:noAutofit/>
          </a:bodyPr>
          <a:lstStyle>
            <a:lvl1pPr>
              <a:defRPr sz="4000" b="1">
                <a:solidFill>
                  <a:schemeClr val="bg1"/>
                </a:solidFill>
              </a:defRPr>
            </a:lvl1pPr>
          </a:lstStyle>
          <a:p>
            <a:r>
              <a:rPr lang="en-US" dirty="0"/>
              <a:t>Click to edit Master title style</a:t>
            </a: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23863" y="4713474"/>
            <a:ext cx="1042418" cy="1642875"/>
          </a:xfrm>
          <a:prstGeom prst="rect">
            <a:avLst/>
          </a:prstGeom>
        </p:spPr>
      </p:pic>
      <p:sp>
        <p:nvSpPr>
          <p:cNvPr id="11" name="Text Placeholder 10"/>
          <p:cNvSpPr>
            <a:spLocks noGrp="1"/>
          </p:cNvSpPr>
          <p:nvPr>
            <p:ph type="body" sz="quarter" idx="10"/>
          </p:nvPr>
        </p:nvSpPr>
        <p:spPr>
          <a:xfrm>
            <a:off x="490342" y="5146479"/>
            <a:ext cx="6673850" cy="1000125"/>
          </a:xfrm>
        </p:spPr>
        <p:txBody>
          <a:bodyPr>
            <a:normAutofit/>
          </a:bodyPr>
          <a:lstStyle>
            <a:lvl1pPr marL="0" indent="0">
              <a:buNone/>
              <a:defRPr sz="2000">
                <a:solidFill>
                  <a:schemeClr val="bg1"/>
                </a:solidFill>
                <a:latin typeface="+mn-lt"/>
              </a:defRPr>
            </a:lvl1pPr>
          </a:lstStyle>
          <a:p>
            <a:pPr lvl="0"/>
            <a:r>
              <a:rPr lang="en-US" dirty="0"/>
              <a:t>Click to edit Master text styles</a:t>
            </a:r>
          </a:p>
        </p:txBody>
      </p:sp>
      <p:pic>
        <p:nvPicPr>
          <p:cNvPr id="10" name="Picture 9">
            <a:extLst>
              <a:ext uri="{FF2B5EF4-FFF2-40B4-BE49-F238E27FC236}">
                <a16:creationId xmlns:a16="http://schemas.microsoft.com/office/drawing/2014/main" id="{D8810C3C-2307-43E1-8321-0DDDEE25966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427611" y="234135"/>
            <a:ext cx="2378676" cy="1784007"/>
          </a:xfrm>
          <a:prstGeom prst="rect">
            <a:avLst/>
          </a:prstGeom>
        </p:spPr>
      </p:pic>
      <p:pic>
        <p:nvPicPr>
          <p:cNvPr id="13" name="Picture 12">
            <a:extLst>
              <a:ext uri="{FF2B5EF4-FFF2-40B4-BE49-F238E27FC236}">
                <a16:creationId xmlns:a16="http://schemas.microsoft.com/office/drawing/2014/main" id="{CE2505B9-5113-46BF-93D8-4D17235B2F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26514" y="234135"/>
            <a:ext cx="2011486" cy="1784007"/>
          </a:xfrm>
          <a:prstGeom prst="rect">
            <a:avLst/>
          </a:prstGeom>
        </p:spPr>
      </p:pic>
      <p:pic>
        <p:nvPicPr>
          <p:cNvPr id="16" name="Picture 15">
            <a:extLst>
              <a:ext uri="{FF2B5EF4-FFF2-40B4-BE49-F238E27FC236}">
                <a16:creationId xmlns:a16="http://schemas.microsoft.com/office/drawing/2014/main" id="{9D082F57-CF0C-43B6-AB03-F95961618D09}"/>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1" r="4664"/>
          <a:stretch/>
        </p:blipFill>
        <p:spPr>
          <a:xfrm>
            <a:off x="235670" y="234135"/>
            <a:ext cx="1918496" cy="1784007"/>
          </a:xfrm>
          <a:prstGeom prst="rect">
            <a:avLst/>
          </a:prstGeom>
        </p:spPr>
      </p:pic>
      <p:pic>
        <p:nvPicPr>
          <p:cNvPr id="15" name="Picture 2" descr="taking bios">
            <a:extLst>
              <a:ext uri="{FF2B5EF4-FFF2-40B4-BE49-F238E27FC236}">
                <a16:creationId xmlns:a16="http://schemas.microsoft.com/office/drawing/2014/main" id="{BDBD3EB4-AD6D-457E-89FB-27D494D2C14D}"/>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14838" r="9729"/>
          <a:stretch/>
        </p:blipFill>
        <p:spPr bwMode="auto">
          <a:xfrm>
            <a:off x="5607820" y="234135"/>
            <a:ext cx="2018205" cy="178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40ED633-8AEF-45D3-8275-D93E2CE6507C}"/>
              </a:ext>
            </a:extLst>
          </p:cNvPr>
          <p:cNvSpPr/>
          <p:nvPr userDrawn="1"/>
        </p:nvSpPr>
        <p:spPr>
          <a:xfrm>
            <a:off x="235670" y="234135"/>
            <a:ext cx="11702330" cy="178400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5" name="Picture 4">
            <a:extLst>
              <a:ext uri="{FF2B5EF4-FFF2-40B4-BE49-F238E27FC236}">
                <a16:creationId xmlns:a16="http://schemas.microsoft.com/office/drawing/2014/main" id="{7D5A9B68-EEC3-4AD5-86A3-6C34273881D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162675" y="234135"/>
            <a:ext cx="1403485" cy="1785134"/>
          </a:xfrm>
          <a:prstGeom prst="rect">
            <a:avLst/>
          </a:prstGeom>
        </p:spPr>
      </p:pic>
      <p:pic>
        <p:nvPicPr>
          <p:cNvPr id="7" name="Picture 6">
            <a:extLst>
              <a:ext uri="{FF2B5EF4-FFF2-40B4-BE49-F238E27FC236}">
                <a16:creationId xmlns:a16="http://schemas.microsoft.com/office/drawing/2014/main" id="{87F92774-CFA0-4B83-94F9-372D5CDDC2D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626025" y="239358"/>
            <a:ext cx="2403300" cy="1802475"/>
          </a:xfrm>
          <a:prstGeom prst="rect">
            <a:avLst/>
          </a:prstGeom>
        </p:spPr>
      </p:pic>
    </p:spTree>
    <p:extLst>
      <p:ext uri="{BB962C8B-B14F-4D97-AF65-F5344CB8AC3E}">
        <p14:creationId xmlns:p14="http://schemas.microsoft.com/office/powerpoint/2010/main" val="137567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05620" y="978323"/>
            <a:ext cx="6643294" cy="636951"/>
          </a:xfrm>
        </p:spPr>
        <p:txBody>
          <a:bodyPr>
            <a:noAutofit/>
          </a:bodyPr>
          <a:lstStyle>
            <a:lvl1pPr>
              <a:defRPr sz="2200" b="1">
                <a:solidFill>
                  <a:schemeClr val="bg1"/>
                </a:solidFill>
              </a:defRPr>
            </a:lvl1pPr>
          </a:lstStyle>
          <a:p>
            <a:r>
              <a:rPr lang="en-US" dirty="0"/>
              <a:t>Click to edit Master title style</a:t>
            </a:r>
            <a:endParaRPr lang="en-NZ"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239" y="6259488"/>
            <a:ext cx="2276861" cy="1371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23863" y="4713474"/>
            <a:ext cx="1042418" cy="1642875"/>
          </a:xfrm>
          <a:prstGeom prst="rect">
            <a:avLst/>
          </a:prstGeom>
        </p:spPr>
      </p:pic>
      <p:sp>
        <p:nvSpPr>
          <p:cNvPr id="11" name="Text Placeholder 10"/>
          <p:cNvSpPr>
            <a:spLocks noGrp="1"/>
          </p:cNvSpPr>
          <p:nvPr>
            <p:ph type="body" sz="quarter" idx="10"/>
          </p:nvPr>
        </p:nvSpPr>
        <p:spPr>
          <a:xfrm>
            <a:off x="490342" y="1588219"/>
            <a:ext cx="6673850" cy="1000125"/>
          </a:xfrm>
        </p:spPr>
        <p:txBody>
          <a:bodyPr>
            <a:normAutofit/>
          </a:bodyPr>
          <a:lstStyle>
            <a:lvl1pPr marL="0" indent="0">
              <a:spcBef>
                <a:spcPts val="200"/>
              </a:spcBef>
              <a:buNone/>
              <a:defRPr sz="1800" b="1" baseline="0">
                <a:solidFill>
                  <a:schemeClr val="bg1"/>
                </a:solidFill>
                <a:latin typeface="+mn-lt"/>
              </a:defRPr>
            </a:lvl1pPr>
            <a:lvl2pPr marL="0" indent="0">
              <a:spcBef>
                <a:spcPts val="200"/>
              </a:spcBef>
              <a:buNone/>
              <a:defRPr sz="1800" b="0">
                <a:solidFill>
                  <a:schemeClr val="bg1"/>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2688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5191565" cy="3688664"/>
          </a:xfrm>
        </p:spPr>
        <p:txBody>
          <a:bodyPr numCol="1" spc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8" name="Content Placeholder 2"/>
          <p:cNvSpPr>
            <a:spLocks noGrp="1"/>
          </p:cNvSpPr>
          <p:nvPr>
            <p:ph idx="10"/>
          </p:nvPr>
        </p:nvSpPr>
        <p:spPr>
          <a:xfrm>
            <a:off x="6108569" y="1976846"/>
            <a:ext cx="5245231" cy="3688664"/>
          </a:xfrm>
        </p:spPr>
        <p:txBody>
          <a:bodyPr numCol="1" spc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02215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10813869" cy="3688664"/>
          </a:xfrm>
        </p:spPr>
        <p:txBody>
          <a:bodyPr numCol="1" spcCol="0"/>
          <a:lstStyle>
            <a:lvl1pPr>
              <a:defRPr>
                <a:latin typeface="+mn-lt"/>
              </a:defRPr>
            </a:lvl1pPr>
            <a:lvl2pPr marL="687600">
              <a:defRPr/>
            </a:lvl2pPr>
            <a:lvl3pPr marL="1144800">
              <a:defRPr/>
            </a:lvl3pPr>
            <a:lvl4pPr marL="1602000">
              <a:defRPr/>
            </a:lvl4pPr>
            <a:lvl5pPr marL="20592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46373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539931" y="1053737"/>
            <a:ext cx="5276407" cy="636951"/>
          </a:xfrm>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5276407" cy="3688664"/>
          </a:xfrm>
        </p:spPr>
        <p:txBody>
          <a:bodyPr numCol="1" spcCol="0"/>
          <a:lstStyle>
            <a:lvl1pPr>
              <a:defRPr>
                <a:latin typeface="Calibri" panose="020F0502020204030204" pitchFamily="34" charset="0"/>
                <a:cs typeface="Calibri" panose="020F0502020204030204" pitchFamily="34" charset="0"/>
              </a:defRPr>
            </a:lvl1pPr>
            <a:lvl2pPr marL="687600">
              <a:defRPr/>
            </a:lvl2pPr>
            <a:lvl3pPr marL="1144800">
              <a:defRPr/>
            </a:lvl3pPr>
            <a:lvl4pPr marL="1602000">
              <a:defRPr/>
            </a:lvl4pPr>
            <a:lvl5pPr marL="20592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Picture Placeholder 5"/>
          <p:cNvSpPr>
            <a:spLocks noGrp="1"/>
          </p:cNvSpPr>
          <p:nvPr>
            <p:ph type="pic" sz="quarter" idx="10"/>
          </p:nvPr>
        </p:nvSpPr>
        <p:spPr>
          <a:xfrm>
            <a:off x="6165850" y="857250"/>
            <a:ext cx="5400675" cy="4959350"/>
          </a:xfrm>
        </p:spPr>
        <p:txBody>
          <a:bodyPr/>
          <a:lstStyle/>
          <a:p>
            <a:endParaRPr lang="en-NZ"/>
          </a:p>
        </p:txBody>
      </p:sp>
    </p:spTree>
    <p:extLst>
      <p:ext uri="{BB962C8B-B14F-4D97-AF65-F5344CB8AC3E}">
        <p14:creationId xmlns:p14="http://schemas.microsoft.com/office/powerpoint/2010/main" val="284296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39932" y="857250"/>
            <a:ext cx="11026594" cy="4959350"/>
          </a:xfrm>
        </p:spPr>
        <p:txBody>
          <a:bodyPr/>
          <a:lstStyle/>
          <a:p>
            <a:endParaRPr lang="en-NZ" dirty="0"/>
          </a:p>
        </p:txBody>
      </p:sp>
    </p:spTree>
    <p:extLst>
      <p:ext uri="{BB962C8B-B14F-4D97-AF65-F5344CB8AC3E}">
        <p14:creationId xmlns:p14="http://schemas.microsoft.com/office/powerpoint/2010/main" val="271344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and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156325" y="847725"/>
            <a:ext cx="5400675" cy="4978400"/>
          </a:xfrm>
        </p:spPr>
        <p:txBody>
          <a:bodyPr/>
          <a:lstStyle/>
          <a:p>
            <a:endParaRPr lang="en-NZ"/>
          </a:p>
        </p:txBody>
      </p:sp>
      <p:sp>
        <p:nvSpPr>
          <p:cNvPr id="2" name="Title 1"/>
          <p:cNvSpPr>
            <a:spLocks noGrp="1"/>
          </p:cNvSpPr>
          <p:nvPr>
            <p:ph type="title"/>
          </p:nvPr>
        </p:nvSpPr>
        <p:spPr>
          <a:xfrm>
            <a:off x="539931" y="1053737"/>
            <a:ext cx="5276407" cy="636951"/>
          </a:xfrm>
        </p:spPr>
        <p:txBody>
          <a:bodyPr/>
          <a:lstStyle>
            <a:lvl1pPr>
              <a:defRPr>
                <a:solidFill>
                  <a:schemeClr val="accent3"/>
                </a:solidFill>
              </a:defRPr>
            </a:lvl1pPr>
          </a:lstStyle>
          <a:p>
            <a:r>
              <a:rPr lang="en-US" dirty="0"/>
              <a:t>Click to edit Master title style</a:t>
            </a:r>
            <a:endParaRPr lang="en-NZ" dirty="0"/>
          </a:p>
        </p:txBody>
      </p:sp>
      <p:sp>
        <p:nvSpPr>
          <p:cNvPr id="3" name="Content Placeholder 2"/>
          <p:cNvSpPr>
            <a:spLocks noGrp="1"/>
          </p:cNvSpPr>
          <p:nvPr>
            <p:ph idx="1"/>
          </p:nvPr>
        </p:nvSpPr>
        <p:spPr>
          <a:xfrm>
            <a:off x="539931" y="1976846"/>
            <a:ext cx="5276407" cy="3688664"/>
          </a:xfrm>
        </p:spPr>
        <p:txBody>
          <a:bodyPr numCol="1" spcCol="0"/>
          <a:lstStyle>
            <a:lvl1pPr>
              <a:defRPr>
                <a:latin typeface="+mn-lt"/>
              </a:defRPr>
            </a:lvl1pPr>
            <a:lvl2pPr marL="687600">
              <a:defRPr/>
            </a:lvl2pPr>
            <a:lvl3pPr marL="1144800">
              <a:defRPr/>
            </a:lvl3pPr>
            <a:lvl4pPr marL="1602000">
              <a:defRPr/>
            </a:lvl4pPr>
            <a:lvl5pPr marL="20592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3784394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go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endParaRPr lang="en-NZ" dirty="0"/>
          </a:p>
        </p:txBody>
      </p:sp>
      <p:sp>
        <p:nvSpPr>
          <p:cNvPr id="6" name="Picture Placeholder 5"/>
          <p:cNvSpPr>
            <a:spLocks noGrp="1"/>
          </p:cNvSpPr>
          <p:nvPr>
            <p:ph type="pic" sz="quarter" idx="10"/>
          </p:nvPr>
        </p:nvSpPr>
        <p:spPr>
          <a:xfrm>
            <a:off x="612775" y="1857375"/>
            <a:ext cx="2092325" cy="1884363"/>
          </a:xfrm>
        </p:spPr>
        <p:txBody>
          <a:bodyPr/>
          <a:lstStyle/>
          <a:p>
            <a:endParaRPr lang="en-NZ"/>
          </a:p>
        </p:txBody>
      </p:sp>
      <p:sp>
        <p:nvSpPr>
          <p:cNvPr id="7" name="Picture Placeholder 5"/>
          <p:cNvSpPr>
            <a:spLocks noGrp="1"/>
          </p:cNvSpPr>
          <p:nvPr>
            <p:ph type="pic" sz="quarter" idx="11"/>
          </p:nvPr>
        </p:nvSpPr>
        <p:spPr>
          <a:xfrm>
            <a:off x="2837501" y="1857375"/>
            <a:ext cx="2092325" cy="1884363"/>
          </a:xfrm>
        </p:spPr>
        <p:txBody>
          <a:bodyPr/>
          <a:lstStyle/>
          <a:p>
            <a:endParaRPr lang="en-NZ"/>
          </a:p>
        </p:txBody>
      </p:sp>
      <p:sp>
        <p:nvSpPr>
          <p:cNvPr id="8" name="Picture Placeholder 5"/>
          <p:cNvSpPr>
            <a:spLocks noGrp="1"/>
          </p:cNvSpPr>
          <p:nvPr>
            <p:ph type="pic" sz="quarter" idx="12"/>
          </p:nvPr>
        </p:nvSpPr>
        <p:spPr>
          <a:xfrm>
            <a:off x="5052800" y="1857375"/>
            <a:ext cx="2092325" cy="1884363"/>
          </a:xfrm>
        </p:spPr>
        <p:txBody>
          <a:bodyPr/>
          <a:lstStyle/>
          <a:p>
            <a:endParaRPr lang="en-NZ"/>
          </a:p>
        </p:txBody>
      </p:sp>
      <p:sp>
        <p:nvSpPr>
          <p:cNvPr id="9" name="Picture Placeholder 5"/>
          <p:cNvSpPr>
            <a:spLocks noGrp="1"/>
          </p:cNvSpPr>
          <p:nvPr>
            <p:ph type="pic" sz="quarter" idx="13"/>
          </p:nvPr>
        </p:nvSpPr>
        <p:spPr>
          <a:xfrm>
            <a:off x="7258672" y="1857375"/>
            <a:ext cx="2092325" cy="1884363"/>
          </a:xfrm>
        </p:spPr>
        <p:txBody>
          <a:bodyPr/>
          <a:lstStyle/>
          <a:p>
            <a:endParaRPr lang="en-NZ"/>
          </a:p>
        </p:txBody>
      </p:sp>
      <p:sp>
        <p:nvSpPr>
          <p:cNvPr id="10" name="Picture Placeholder 5"/>
          <p:cNvSpPr>
            <a:spLocks noGrp="1"/>
          </p:cNvSpPr>
          <p:nvPr>
            <p:ph type="pic" sz="quarter" idx="14"/>
          </p:nvPr>
        </p:nvSpPr>
        <p:spPr>
          <a:xfrm>
            <a:off x="9473971" y="1857375"/>
            <a:ext cx="2092325" cy="1884363"/>
          </a:xfrm>
        </p:spPr>
        <p:txBody>
          <a:bodyPr/>
          <a:lstStyle/>
          <a:p>
            <a:endParaRPr lang="en-NZ"/>
          </a:p>
        </p:txBody>
      </p:sp>
      <p:sp>
        <p:nvSpPr>
          <p:cNvPr id="11" name="Picture Placeholder 5"/>
          <p:cNvSpPr>
            <a:spLocks noGrp="1"/>
          </p:cNvSpPr>
          <p:nvPr>
            <p:ph type="pic" sz="quarter" idx="15"/>
          </p:nvPr>
        </p:nvSpPr>
        <p:spPr>
          <a:xfrm>
            <a:off x="612775" y="3837004"/>
            <a:ext cx="2092325" cy="1884363"/>
          </a:xfrm>
        </p:spPr>
        <p:txBody>
          <a:bodyPr/>
          <a:lstStyle/>
          <a:p>
            <a:endParaRPr lang="en-NZ"/>
          </a:p>
        </p:txBody>
      </p:sp>
      <p:sp>
        <p:nvSpPr>
          <p:cNvPr id="12" name="Picture Placeholder 5"/>
          <p:cNvSpPr>
            <a:spLocks noGrp="1"/>
          </p:cNvSpPr>
          <p:nvPr>
            <p:ph type="pic" sz="quarter" idx="16"/>
          </p:nvPr>
        </p:nvSpPr>
        <p:spPr>
          <a:xfrm>
            <a:off x="2837501" y="3837004"/>
            <a:ext cx="2092325" cy="1884363"/>
          </a:xfrm>
        </p:spPr>
        <p:txBody>
          <a:bodyPr/>
          <a:lstStyle/>
          <a:p>
            <a:endParaRPr lang="en-NZ"/>
          </a:p>
        </p:txBody>
      </p:sp>
      <p:sp>
        <p:nvSpPr>
          <p:cNvPr id="13" name="Picture Placeholder 5"/>
          <p:cNvSpPr>
            <a:spLocks noGrp="1"/>
          </p:cNvSpPr>
          <p:nvPr>
            <p:ph type="pic" sz="quarter" idx="17"/>
          </p:nvPr>
        </p:nvSpPr>
        <p:spPr>
          <a:xfrm>
            <a:off x="5052800" y="3837004"/>
            <a:ext cx="2092325" cy="1884363"/>
          </a:xfrm>
        </p:spPr>
        <p:txBody>
          <a:bodyPr/>
          <a:lstStyle/>
          <a:p>
            <a:endParaRPr lang="en-NZ"/>
          </a:p>
        </p:txBody>
      </p:sp>
      <p:sp>
        <p:nvSpPr>
          <p:cNvPr id="14" name="Picture Placeholder 5"/>
          <p:cNvSpPr>
            <a:spLocks noGrp="1"/>
          </p:cNvSpPr>
          <p:nvPr>
            <p:ph type="pic" sz="quarter" idx="18"/>
          </p:nvPr>
        </p:nvSpPr>
        <p:spPr>
          <a:xfrm>
            <a:off x="7258672" y="3837004"/>
            <a:ext cx="2092325" cy="1884363"/>
          </a:xfrm>
        </p:spPr>
        <p:txBody>
          <a:bodyPr/>
          <a:lstStyle/>
          <a:p>
            <a:endParaRPr lang="en-NZ"/>
          </a:p>
        </p:txBody>
      </p:sp>
      <p:sp>
        <p:nvSpPr>
          <p:cNvPr id="15" name="Picture Placeholder 5"/>
          <p:cNvSpPr>
            <a:spLocks noGrp="1"/>
          </p:cNvSpPr>
          <p:nvPr>
            <p:ph type="pic" sz="quarter" idx="19"/>
          </p:nvPr>
        </p:nvSpPr>
        <p:spPr>
          <a:xfrm>
            <a:off x="9473971" y="3837004"/>
            <a:ext cx="2092325" cy="1884363"/>
          </a:xfrm>
        </p:spPr>
        <p:txBody>
          <a:bodyPr/>
          <a:lstStyle/>
          <a:p>
            <a:endParaRPr lang="en-NZ"/>
          </a:p>
        </p:txBody>
      </p:sp>
    </p:spTree>
    <p:extLst>
      <p:ext uri="{BB962C8B-B14F-4D97-AF65-F5344CB8AC3E}">
        <p14:creationId xmlns:p14="http://schemas.microsoft.com/office/powerpoint/2010/main" val="9917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931" y="1053737"/>
            <a:ext cx="10813869" cy="636951"/>
          </a:xfrm>
          <a:prstGeom prst="rect">
            <a:avLst/>
          </a:prstGeom>
        </p:spPr>
        <p:txBody>
          <a:bodyPr vert="horz" lIns="91440" tIns="45720" rIns="91440" bIns="45720" rtlCol="0" anchor="ctr">
            <a:normAutofit/>
          </a:bodyPr>
          <a:lstStyle/>
          <a:p>
            <a:r>
              <a:rPr lang="en-US" dirty="0"/>
              <a:t>Click to edit Master title style</a:t>
            </a:r>
            <a:endParaRPr lang="en-NZ" dirty="0"/>
          </a:p>
        </p:txBody>
      </p:sp>
      <p:sp>
        <p:nvSpPr>
          <p:cNvPr id="3" name="Text Placeholder 2"/>
          <p:cNvSpPr>
            <a:spLocks noGrp="1"/>
          </p:cNvSpPr>
          <p:nvPr>
            <p:ph type="body" idx="1"/>
          </p:nvPr>
        </p:nvSpPr>
        <p:spPr>
          <a:xfrm>
            <a:off x="539931" y="1976845"/>
            <a:ext cx="10813869" cy="42001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495B2-4FE3-4026-8847-2AFE67DABA8C}" type="slidenum">
              <a:rPr lang="en-NZ" smtClean="0"/>
              <a:t>‹#›</a:t>
            </a:fld>
            <a:endParaRPr lang="en-NZ"/>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29408" y="6252029"/>
            <a:ext cx="2276861" cy="137160"/>
          </a:xfrm>
          <a:prstGeom prst="rect">
            <a:avLst/>
          </a:prstGeom>
        </p:spPr>
      </p:pic>
      <p:pic>
        <p:nvPicPr>
          <p:cNvPr id="10" name="Picture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139173" y="5933776"/>
            <a:ext cx="1423419" cy="521209"/>
          </a:xfrm>
          <a:prstGeom prst="rect">
            <a:avLst/>
          </a:prstGeom>
        </p:spPr>
      </p:pic>
    </p:spTree>
    <p:extLst>
      <p:ext uri="{BB962C8B-B14F-4D97-AF65-F5344CB8AC3E}">
        <p14:creationId xmlns:p14="http://schemas.microsoft.com/office/powerpoint/2010/main" val="215862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8" r:id="rId3"/>
    <p:sldLayoutId id="214748365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lvl1pPr algn="l" defTabSz="914400" rtl="0" eaLnBrk="1" latinLnBrk="0" hangingPunct="1">
        <a:lnSpc>
          <a:spcPct val="90000"/>
        </a:lnSpc>
        <a:spcBef>
          <a:spcPct val="0"/>
        </a:spcBef>
        <a:buNone/>
        <a:defRPr sz="3600" kern="1200">
          <a:solidFill>
            <a:schemeClr val="accent2"/>
          </a:solidFill>
          <a:latin typeface="+mn-lt"/>
          <a:ea typeface="+mj-ea"/>
          <a:cs typeface="+mj-cs"/>
        </a:defRPr>
      </a:lvl1pPr>
    </p:titleStyle>
    <p:body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1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4.xml"/><Relationship Id="rId6" Type="http://schemas.openxmlformats.org/officeDocument/2006/relationships/image" Target="../media/image44.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23.xml.rels><?xml version="1.0" encoding="UTF-8" standalone="yes"?>
<Relationships xmlns="http://schemas.openxmlformats.org/package/2006/relationships"><Relationship Id="rId3" Type="http://schemas.openxmlformats.org/officeDocument/2006/relationships/hyperlink" Target="https://aaronmberger-nwfsc.github.io/Spatial-Assessment-Modeling-Workshop/articles/OM_Description_TOA.html" TargetMode="External"/><Relationship Id="rId2" Type="http://schemas.openxmlformats.org/officeDocument/2006/relationships/image" Target="../media/image67.jpeg"/><Relationship Id="rId1" Type="http://schemas.openxmlformats.org/officeDocument/2006/relationships/slideLayout" Target="../slideLayouts/slideLayout4.xml"/><Relationship Id="rId4" Type="http://schemas.openxmlformats.org/officeDocument/2006/relationships/image" Target="../media/image6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aaronmberger-nwfsc.github.io/Spatial-Assessment-Modeling-Workshop/articles/OM_Description_TOA.html"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749" y="2788217"/>
            <a:ext cx="8460283" cy="1281565"/>
          </a:xfrm>
        </p:spPr>
        <p:txBody>
          <a:bodyPr/>
          <a:lstStyle/>
          <a:p>
            <a:pPr algn="ctr"/>
            <a:r>
              <a:rPr lang="en-NZ" dirty="0">
                <a:latin typeface="Palatino Linotype" panose="02040502050505030304" pitchFamily="18" charset="0"/>
              </a:rPr>
              <a:t>Spatial simulation experiment for TOA</a:t>
            </a:r>
            <a:br>
              <a:rPr lang="en-NZ" dirty="0">
                <a:latin typeface="Palatino Linotype" panose="02040502050505030304" pitchFamily="18" charset="0"/>
              </a:rPr>
            </a:br>
            <a:r>
              <a:rPr lang="en-NZ" dirty="0">
                <a:latin typeface="Palatino Linotype" panose="02040502050505030304" pitchFamily="18" charset="0"/>
              </a:rPr>
              <a:t>NIWA team (CASAL)</a:t>
            </a:r>
            <a:endParaRPr lang="en-NZ" dirty="0"/>
          </a:p>
        </p:txBody>
      </p:sp>
      <p:sp>
        <p:nvSpPr>
          <p:cNvPr id="6" name="Text Placeholder 2">
            <a:extLst>
              <a:ext uri="{FF2B5EF4-FFF2-40B4-BE49-F238E27FC236}">
                <a16:creationId xmlns:a16="http://schemas.microsoft.com/office/drawing/2014/main" id="{088C1801-EBE6-4EA0-95BC-77203153C690}"/>
              </a:ext>
            </a:extLst>
          </p:cNvPr>
          <p:cNvSpPr txBox="1">
            <a:spLocks/>
          </p:cNvSpPr>
          <p:nvPr/>
        </p:nvSpPr>
        <p:spPr>
          <a:xfrm>
            <a:off x="500262" y="4862552"/>
            <a:ext cx="9630202" cy="132534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200" noProof="0" dirty="0">
                <a:latin typeface="Palatino Linotype" panose="02040502050505030304" pitchFamily="18" charset="0"/>
              </a:rPr>
              <a:t>Arnaud Grüss, </a:t>
            </a:r>
            <a:r>
              <a:rPr lang="en-NZ" sz="2200" dirty="0">
                <a:latin typeface="Palatino Linotype" panose="02040502050505030304" pitchFamily="18" charset="0"/>
              </a:rPr>
              <a:t>Jeremy McKenzie</a:t>
            </a:r>
            <a:r>
              <a:rPr lang="en-NZ" sz="2200" noProof="0" dirty="0">
                <a:latin typeface="Palatino Linotype" panose="02040502050505030304" pitchFamily="18" charset="0"/>
              </a:rPr>
              <a:t>, Simon Hoyle, Sophie </a:t>
            </a:r>
            <a:r>
              <a:rPr lang="en-NZ" sz="2200" noProof="0" dirty="0" err="1">
                <a:latin typeface="Palatino Linotype" panose="02040502050505030304" pitchFamily="18" charset="0"/>
              </a:rPr>
              <a:t>Mormede</a:t>
            </a:r>
            <a:r>
              <a:rPr lang="en-NZ" sz="2200" noProof="0" dirty="0">
                <a:latin typeface="Palatino Linotype" panose="02040502050505030304" pitchFamily="18" charset="0"/>
              </a:rPr>
              <a:t>, Jennifer Devine</a:t>
            </a:r>
          </a:p>
          <a:p>
            <a:r>
              <a:rPr lang="en-NZ" sz="2200" dirty="0">
                <a:latin typeface="Palatino Linotype" panose="02040502050505030304" pitchFamily="18" charset="0"/>
              </a:rPr>
              <a:t>Monday 6 March 2023</a:t>
            </a:r>
          </a:p>
        </p:txBody>
      </p:sp>
    </p:spTree>
    <p:extLst>
      <p:ext uri="{BB962C8B-B14F-4D97-AF65-F5344CB8AC3E}">
        <p14:creationId xmlns:p14="http://schemas.microsoft.com/office/powerpoint/2010/main" val="2806106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20F147-FB72-C341-07EF-3A604FEB52C6}"/>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2" name="Picture 11">
            <a:extLst>
              <a:ext uri="{FF2B5EF4-FFF2-40B4-BE49-F238E27FC236}">
                <a16:creationId xmlns:a16="http://schemas.microsoft.com/office/drawing/2014/main" id="{6410CC8C-AE67-763D-F952-AAEB72F9A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708" y="2277188"/>
            <a:ext cx="3022092" cy="2137410"/>
          </a:xfrm>
          <a:prstGeom prst="rect">
            <a:avLst/>
          </a:prstGeom>
        </p:spPr>
      </p:pic>
      <p:pic>
        <p:nvPicPr>
          <p:cNvPr id="17" name="Picture 16">
            <a:extLst>
              <a:ext uri="{FF2B5EF4-FFF2-40B4-BE49-F238E27FC236}">
                <a16:creationId xmlns:a16="http://schemas.microsoft.com/office/drawing/2014/main" id="{C23FAF1D-7088-E1FB-3CB2-E845AB023B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6799" y="2271704"/>
            <a:ext cx="3022092" cy="2137410"/>
          </a:xfrm>
          <a:prstGeom prst="rect">
            <a:avLst/>
          </a:prstGeom>
        </p:spPr>
      </p:pic>
      <p:pic>
        <p:nvPicPr>
          <p:cNvPr id="14" name="Picture 13">
            <a:extLst>
              <a:ext uri="{FF2B5EF4-FFF2-40B4-BE49-F238E27FC236}">
                <a16:creationId xmlns:a16="http://schemas.microsoft.com/office/drawing/2014/main" id="{19B66289-6D0E-13FD-B2CC-37AD162AA5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6799" y="4167275"/>
            <a:ext cx="3022092" cy="2137410"/>
          </a:xfrm>
          <a:prstGeom prst="rect">
            <a:avLst/>
          </a:prstGeom>
        </p:spPr>
      </p:pic>
      <p:pic>
        <p:nvPicPr>
          <p:cNvPr id="11" name="Picture 10">
            <a:extLst>
              <a:ext uri="{FF2B5EF4-FFF2-40B4-BE49-F238E27FC236}">
                <a16:creationId xmlns:a16="http://schemas.microsoft.com/office/drawing/2014/main" id="{FBAA30D7-D3C9-ABBD-25BC-178942223E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4708" y="4172760"/>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(2 / 9)</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SSBs, Initial SSB (B0), initial recruitment (R0), current SSB (B2021), and current stock status (B2021 over B0) are all slightly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a:t>
            </a:r>
          </a:p>
        </p:txBody>
      </p:sp>
      <p:graphicFrame>
        <p:nvGraphicFramePr>
          <p:cNvPr id="2" name="Table 1">
            <a:extLst>
              <a:ext uri="{FF2B5EF4-FFF2-40B4-BE49-F238E27FC236}">
                <a16:creationId xmlns:a16="http://schemas.microsoft.com/office/drawing/2014/main" id="{B1A3A52A-68B1-0CFA-53C9-B0A5784D2F87}"/>
              </a:ext>
            </a:extLst>
          </p:cNvPr>
          <p:cNvGraphicFramePr>
            <a:graphicFrameLocks noGrp="1"/>
          </p:cNvGraphicFramePr>
          <p:nvPr>
            <p:extLst>
              <p:ext uri="{D42A27DB-BD31-4B8C-83A1-F6EECF244321}">
                <p14:modId xmlns:p14="http://schemas.microsoft.com/office/powerpoint/2010/main" val="1567595596"/>
              </p:ext>
            </p:extLst>
          </p:nvPr>
        </p:nvGraphicFramePr>
        <p:xfrm>
          <a:off x="7618702" y="3273474"/>
          <a:ext cx="3987134" cy="1400114"/>
        </p:xfrm>
        <a:graphic>
          <a:graphicData uri="http://schemas.openxmlformats.org/drawingml/2006/table">
            <a:tbl>
              <a:tblPr firstRow="1" firstCol="1" bandRow="1">
                <a:tableStyleId>{5C22544A-7EE6-4342-B048-85BDC9FD1C3A}</a:tableStyleId>
              </a:tblPr>
              <a:tblGrid>
                <a:gridCol w="1613220">
                  <a:extLst>
                    <a:ext uri="{9D8B030D-6E8A-4147-A177-3AD203B41FA5}">
                      <a16:colId xmlns:a16="http://schemas.microsoft.com/office/drawing/2014/main" val="658478633"/>
                    </a:ext>
                  </a:extLst>
                </a:gridCol>
                <a:gridCol w="1151784">
                  <a:extLst>
                    <a:ext uri="{9D8B030D-6E8A-4147-A177-3AD203B41FA5}">
                      <a16:colId xmlns:a16="http://schemas.microsoft.com/office/drawing/2014/main" val="958308474"/>
                    </a:ext>
                  </a:extLst>
                </a:gridCol>
                <a:gridCol w="1222130">
                  <a:extLst>
                    <a:ext uri="{9D8B030D-6E8A-4147-A177-3AD203B41FA5}">
                      <a16:colId xmlns:a16="http://schemas.microsoft.com/office/drawing/2014/main" val="3130580225"/>
                    </a:ext>
                  </a:extLst>
                </a:gridCol>
              </a:tblGrid>
              <a:tr h="0">
                <a:tc>
                  <a:txBody>
                    <a:bodyPr/>
                    <a:lstStyle/>
                    <a:p>
                      <a:pPr algn="l">
                        <a:lnSpc>
                          <a:spcPct val="115000"/>
                        </a:lnSpc>
                        <a:spcAft>
                          <a:spcPts val="1000"/>
                        </a:spcAft>
                      </a:pPr>
                      <a:r>
                        <a:rPr lang="fr-FR" sz="1400">
                          <a:effectLst/>
                        </a:rPr>
                        <a:t> </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dirty="0">
                          <a:solidFill>
                            <a:srgbClr val="FF0000"/>
                          </a:solidFill>
                          <a:effectLst/>
                        </a:rPr>
                        <a:t>Four-area model</a:t>
                      </a:r>
                      <a:endParaRPr lang="en-NZ"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dirty="0">
                          <a:solidFill>
                            <a:schemeClr val="accent3"/>
                          </a:solidFill>
                          <a:effectLst/>
                        </a:rPr>
                        <a:t>One-area model</a:t>
                      </a:r>
                      <a:endParaRPr lang="en-NZ" sz="14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3928604"/>
                  </a:ext>
                </a:extLst>
              </a:tr>
              <a:tr h="0">
                <a:tc>
                  <a:txBody>
                    <a:bodyPr/>
                    <a:lstStyle/>
                    <a:p>
                      <a:pPr algn="l">
                        <a:lnSpc>
                          <a:spcPct val="115000"/>
                        </a:lnSpc>
                        <a:spcAft>
                          <a:spcPts val="1000"/>
                        </a:spcAft>
                      </a:pPr>
                      <a:r>
                        <a:rPr lang="fr-FR" sz="1400">
                          <a:effectLst/>
                        </a:rPr>
                        <a:t>B0 (t)</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29 223</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28 287</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3472170"/>
                  </a:ext>
                </a:extLst>
              </a:tr>
              <a:tr h="0">
                <a:tc>
                  <a:txBody>
                    <a:bodyPr/>
                    <a:lstStyle/>
                    <a:p>
                      <a:pPr algn="l">
                        <a:lnSpc>
                          <a:spcPct val="115000"/>
                        </a:lnSpc>
                        <a:spcAft>
                          <a:spcPts val="1000"/>
                        </a:spcAft>
                      </a:pPr>
                      <a:r>
                        <a:rPr lang="fr-FR" sz="1400" dirty="0">
                          <a:effectLst/>
                        </a:rPr>
                        <a:t>R0 (</a:t>
                      </a:r>
                      <a:r>
                        <a:rPr lang="fr-FR" sz="1400" dirty="0" err="1">
                          <a:effectLst/>
                        </a:rPr>
                        <a:t>number</a:t>
                      </a:r>
                      <a:r>
                        <a:rPr lang="fr-FR" sz="1400" dirty="0">
                          <a:effectLst/>
                        </a:rPr>
                        <a:t> of </a:t>
                      </a:r>
                      <a:r>
                        <a:rPr lang="fr-FR" sz="1400" dirty="0" err="1">
                          <a:effectLst/>
                        </a:rPr>
                        <a:t>fish</a:t>
                      </a:r>
                      <a:r>
                        <a:rPr lang="fr-FR" sz="1400" dirty="0">
                          <a:effectLst/>
                        </a:rPr>
                        <a:t>)</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522 015</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505 293</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0854411"/>
                  </a:ext>
                </a:extLst>
              </a:tr>
              <a:tr h="0">
                <a:tc>
                  <a:txBody>
                    <a:bodyPr/>
                    <a:lstStyle/>
                    <a:p>
                      <a:pPr algn="l">
                        <a:lnSpc>
                          <a:spcPct val="115000"/>
                        </a:lnSpc>
                        <a:spcAft>
                          <a:spcPts val="1000"/>
                        </a:spcAft>
                      </a:pPr>
                      <a:r>
                        <a:rPr lang="fr-FR" sz="1400">
                          <a:effectLst/>
                        </a:rPr>
                        <a:t>B2021 (t)</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8539</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7817</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0363040"/>
                  </a:ext>
                </a:extLst>
              </a:tr>
              <a:tr h="0">
                <a:tc>
                  <a:txBody>
                    <a:bodyPr/>
                    <a:lstStyle/>
                    <a:p>
                      <a:pPr algn="l">
                        <a:lnSpc>
                          <a:spcPct val="115000"/>
                        </a:lnSpc>
                        <a:spcAft>
                          <a:spcPts val="1000"/>
                        </a:spcAft>
                      </a:pPr>
                      <a:r>
                        <a:rPr lang="fr-FR" sz="1400" dirty="0">
                          <a:effectLst/>
                        </a:rPr>
                        <a:t>B2021 / B0</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a:effectLst/>
                        </a:rPr>
                        <a:t>0.292</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fr-FR" sz="1400" dirty="0">
                          <a:effectLst/>
                        </a:rPr>
                        <a:t>0.276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962126"/>
                  </a:ext>
                </a:extLst>
              </a:tr>
            </a:tbl>
          </a:graphicData>
        </a:graphic>
      </p:graphicFrame>
      <p:sp>
        <p:nvSpPr>
          <p:cNvPr id="21" name="TextBox 20">
            <a:extLst>
              <a:ext uri="{FF2B5EF4-FFF2-40B4-BE49-F238E27FC236}">
                <a16:creationId xmlns:a16="http://schemas.microsoft.com/office/drawing/2014/main" id="{F961A006-3B91-D03E-BA90-5507F986817E}"/>
              </a:ext>
            </a:extLst>
          </p:cNvPr>
          <p:cNvSpPr txBox="1"/>
          <p:nvPr/>
        </p:nvSpPr>
        <p:spPr>
          <a:xfrm rot="16200000" flipH="1">
            <a:off x="-5423" y="3078983"/>
            <a:ext cx="2137040"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MPD results</a:t>
            </a:r>
          </a:p>
          <a:p>
            <a:pPr algn="ctr"/>
            <a:endParaRPr lang="en-NZ"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A1ABBF2-3B80-9DE0-0CB8-923E11904F85}"/>
              </a:ext>
            </a:extLst>
          </p:cNvPr>
          <p:cNvSpPr txBox="1"/>
          <p:nvPr/>
        </p:nvSpPr>
        <p:spPr>
          <a:xfrm rot="16200000" flipH="1">
            <a:off x="-5425" y="4968701"/>
            <a:ext cx="2137040"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MCMC results</a:t>
            </a:r>
          </a:p>
          <a:p>
            <a:pPr algn="ctr"/>
            <a:endParaRPr lang="en-NZ" sz="14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73FAF8-773B-FA1E-2360-BAC8CEBB34A3}"/>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TextBox 4">
            <a:extLst>
              <a:ext uri="{FF2B5EF4-FFF2-40B4-BE49-F238E27FC236}">
                <a16:creationId xmlns:a16="http://schemas.microsoft.com/office/drawing/2014/main" id="{0667510E-DC4D-65EE-608A-7D082B03C6C2}"/>
              </a:ext>
            </a:extLst>
          </p:cNvPr>
          <p:cNvSpPr txBox="1"/>
          <p:nvPr/>
        </p:nvSpPr>
        <p:spPr>
          <a:xfrm flipH="1">
            <a:off x="7626563" y="2983448"/>
            <a:ext cx="3979273"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MPD results</a:t>
            </a:r>
          </a:p>
          <a:p>
            <a:pPr algn="ctr"/>
            <a:endParaRPr lang="en-NZ"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221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741B0A-DFE7-0846-49A4-49CC016FCF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9717" y="2547157"/>
            <a:ext cx="3022092" cy="2137410"/>
          </a:xfrm>
          <a:prstGeom prst="rect">
            <a:avLst/>
          </a:prstGeom>
        </p:spPr>
      </p:pic>
      <p:pic>
        <p:nvPicPr>
          <p:cNvPr id="18" name="Picture 17">
            <a:extLst>
              <a:ext uri="{FF2B5EF4-FFF2-40B4-BE49-F238E27FC236}">
                <a16:creationId xmlns:a16="http://schemas.microsoft.com/office/drawing/2014/main" id="{8F403865-246A-BE43-E645-BDB1C0F406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136" y="4575223"/>
            <a:ext cx="3022092" cy="2137410"/>
          </a:xfrm>
          <a:prstGeom prst="rect">
            <a:avLst/>
          </a:prstGeom>
        </p:spPr>
      </p:pic>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(3 / 9)</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Looking at MCMC results, we can observe that B0, R0, B2021 and current stock status (B2021 over B0) are all slightly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a:t>
            </a:r>
            <a:r>
              <a:rPr lang="en-US" sz="1800" dirty="0">
                <a:latin typeface="Times New Roman" panose="02020603050405020304" pitchFamily="18" charset="0"/>
                <a:cs typeface="Times New Roman" panose="02020603050405020304" pitchFamily="18" charset="0"/>
              </a:rPr>
              <a:t>, but are also less uncertain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solidFill>
                  <a:srgbClr val="0070C0"/>
                </a:solidFill>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(Although one can interpret that the </a:t>
            </a:r>
            <a:r>
              <a:rPr lang="en-US" sz="1800" dirty="0">
                <a:solidFill>
                  <a:srgbClr val="FF0000"/>
                </a:solidFill>
                <a:latin typeface="Times New Roman" panose="02020603050405020304" pitchFamily="18" charset="0"/>
                <a:cs typeface="Times New Roman" panose="02020603050405020304" pitchFamily="18" charset="0"/>
              </a:rPr>
              <a:t>four-area</a:t>
            </a:r>
            <a:r>
              <a:rPr lang="en-US" sz="1800" dirty="0">
                <a:latin typeface="Times New Roman" panose="02020603050405020304" pitchFamily="18" charset="0"/>
                <a:cs typeface="Times New Roman" panose="02020603050405020304" pitchFamily="18" charset="0"/>
              </a:rPr>
              <a:t> and </a:t>
            </a:r>
            <a:r>
              <a:rPr lang="en-US" sz="1800" dirty="0">
                <a:solidFill>
                  <a:srgbClr val="0070C0"/>
                </a:solidFill>
                <a:latin typeface="Times New Roman" panose="02020603050405020304" pitchFamily="18" charset="0"/>
                <a:cs typeface="Times New Roman" panose="02020603050405020304" pitchFamily="18" charset="0"/>
              </a:rPr>
              <a:t>one-area </a:t>
            </a:r>
            <a:r>
              <a:rPr lang="en-US" sz="1800" dirty="0">
                <a:latin typeface="Times New Roman" panose="02020603050405020304" pitchFamily="18" charset="0"/>
                <a:cs typeface="Times New Roman" panose="02020603050405020304" pitchFamily="18" charset="0"/>
              </a:rPr>
              <a:t>models estimated a similar current stock status (B2021 over B0) for TOA )</a:t>
            </a: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2" name="Picture 21">
            <a:extLst>
              <a:ext uri="{FF2B5EF4-FFF2-40B4-BE49-F238E27FC236}">
                <a16:creationId xmlns:a16="http://schemas.microsoft.com/office/drawing/2014/main" id="{84EE4010-26A3-8E97-149E-91B29555A1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7044" y="2547156"/>
            <a:ext cx="3022092" cy="2137410"/>
          </a:xfrm>
          <a:prstGeom prst="rect">
            <a:avLst/>
          </a:prstGeom>
        </p:spPr>
      </p:pic>
      <p:pic>
        <p:nvPicPr>
          <p:cNvPr id="25" name="Picture 24">
            <a:extLst>
              <a:ext uri="{FF2B5EF4-FFF2-40B4-BE49-F238E27FC236}">
                <a16:creationId xmlns:a16="http://schemas.microsoft.com/office/drawing/2014/main" id="{A43EAB33-F7CF-6B9E-A6BF-085550486D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7044" y="4575223"/>
            <a:ext cx="3022092" cy="2137410"/>
          </a:xfrm>
          <a:prstGeom prst="rect">
            <a:avLst/>
          </a:prstGeom>
        </p:spPr>
      </p:pic>
    </p:spTree>
    <p:extLst>
      <p:ext uri="{BB962C8B-B14F-4D97-AF65-F5344CB8AC3E}">
        <p14:creationId xmlns:p14="http://schemas.microsoft.com/office/powerpoint/2010/main" val="382920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0FC6AA1-1A9E-67B5-19EF-3F314C2CA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5168" y="2305264"/>
            <a:ext cx="4533138" cy="3206115"/>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(4 / 9)</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usually estimated slightly higher annual fishing pressures than the </a:t>
            </a:r>
            <a:r>
              <a:rPr lang="en-US" sz="1800" dirty="0">
                <a:solidFill>
                  <a:srgbClr val="0070C0"/>
                </a:solidFill>
                <a:latin typeface="Times New Roman" panose="02020603050405020304" pitchFamily="18" charset="0"/>
                <a:cs typeface="Times New Roman" panose="02020603050405020304" pitchFamily="18" charset="0"/>
              </a:rPr>
              <a:t>one-area model</a:t>
            </a:r>
          </a:p>
        </p:txBody>
      </p:sp>
      <p:pic>
        <p:nvPicPr>
          <p:cNvPr id="20" name="Picture 19">
            <a:extLst>
              <a:ext uri="{FF2B5EF4-FFF2-40B4-BE49-F238E27FC236}">
                <a16:creationId xmlns:a16="http://schemas.microsoft.com/office/drawing/2014/main" id="{1AFACC0A-9F7B-51F8-090E-ECF88C43E6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325" y="2305264"/>
            <a:ext cx="4533138" cy="3206115"/>
          </a:xfrm>
          <a:prstGeom prst="rect">
            <a:avLst/>
          </a:prstGeom>
        </p:spPr>
      </p:pic>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TextBox 29">
            <a:extLst>
              <a:ext uri="{FF2B5EF4-FFF2-40B4-BE49-F238E27FC236}">
                <a16:creationId xmlns:a16="http://schemas.microsoft.com/office/drawing/2014/main" id="{774FC938-6242-D877-73D5-5092F9585B11}"/>
              </a:ext>
            </a:extLst>
          </p:cNvPr>
          <p:cNvSpPr txBox="1"/>
          <p:nvPr/>
        </p:nvSpPr>
        <p:spPr>
          <a:xfrm flipH="1">
            <a:off x="1812325" y="1759819"/>
            <a:ext cx="4533135" cy="338554"/>
          </a:xfrm>
          <a:prstGeom prst="rect">
            <a:avLst/>
          </a:prstGeom>
          <a:noFill/>
        </p:spPr>
        <p:txBody>
          <a:bodyPr wrap="square" rtlCol="0">
            <a:spAutoFit/>
          </a:bodyPr>
          <a:lstStyle/>
          <a:p>
            <a:pPr algn="ctr"/>
            <a:r>
              <a:rPr lang="en-NZ" sz="1600" b="1" dirty="0">
                <a:latin typeface="Arial" panose="020B0604020202020204" pitchFamily="34" charset="0"/>
                <a:cs typeface="Arial" panose="020B0604020202020204" pitchFamily="34" charset="0"/>
              </a:rPr>
              <a:t>MPD results</a:t>
            </a:r>
          </a:p>
        </p:txBody>
      </p:sp>
      <p:sp>
        <p:nvSpPr>
          <p:cNvPr id="32" name="TextBox 31">
            <a:extLst>
              <a:ext uri="{FF2B5EF4-FFF2-40B4-BE49-F238E27FC236}">
                <a16:creationId xmlns:a16="http://schemas.microsoft.com/office/drawing/2014/main" id="{17973A2F-2357-13F5-3C39-C36ECD14F456}"/>
              </a:ext>
            </a:extLst>
          </p:cNvPr>
          <p:cNvSpPr txBox="1"/>
          <p:nvPr/>
        </p:nvSpPr>
        <p:spPr>
          <a:xfrm flipH="1">
            <a:off x="6063860" y="1777274"/>
            <a:ext cx="4533135" cy="338554"/>
          </a:xfrm>
          <a:prstGeom prst="rect">
            <a:avLst/>
          </a:prstGeom>
          <a:noFill/>
        </p:spPr>
        <p:txBody>
          <a:bodyPr wrap="square" rtlCol="0">
            <a:spAutoFit/>
          </a:bodyPr>
          <a:lstStyle/>
          <a:p>
            <a:pPr algn="ctr"/>
            <a:r>
              <a:rPr lang="en-NZ" sz="1600" b="1" dirty="0">
                <a:latin typeface="Arial" panose="020B0604020202020204" pitchFamily="34" charset="0"/>
                <a:cs typeface="Arial" panose="020B0604020202020204" pitchFamily="34" charset="0"/>
              </a:rPr>
              <a:t>MCMC results</a:t>
            </a:r>
          </a:p>
        </p:txBody>
      </p:sp>
    </p:spTree>
    <p:extLst>
      <p:ext uri="{BB962C8B-B14F-4D97-AF65-F5344CB8AC3E}">
        <p14:creationId xmlns:p14="http://schemas.microsoft.com/office/powerpoint/2010/main" val="2120161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(5 / 9)</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25028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The trends in total catch for the RSR fleet (</a:t>
            </a:r>
            <a:r>
              <a:rPr lang="en-US" sz="1600" dirty="0">
                <a:solidFill>
                  <a:srgbClr val="0070C0"/>
                </a:solidFill>
                <a:latin typeface="Times New Roman" panose="02020603050405020304" pitchFamily="18" charset="0"/>
                <a:cs typeface="Times New Roman" panose="02020603050405020304" pitchFamily="18" charset="0"/>
              </a:rPr>
              <a:t>one-area model</a:t>
            </a:r>
            <a:r>
              <a:rPr lang="en-US" sz="1600" dirty="0">
                <a:latin typeface="Times New Roman" panose="02020603050405020304" pitchFamily="18" charset="0"/>
                <a:cs typeface="Times New Roman" panose="02020603050405020304" pitchFamily="18" charset="0"/>
              </a:rPr>
              <a:t>) are similar to the trends in total catch for the S70 fleet (main fleet in the </a:t>
            </a:r>
            <a:r>
              <a:rPr lang="en-US" sz="1600" dirty="0">
                <a:solidFill>
                  <a:srgbClr val="FF0000"/>
                </a:solidFill>
                <a:latin typeface="Times New Roman" panose="02020603050405020304" pitchFamily="18" charset="0"/>
                <a:cs typeface="Times New Roman" panose="02020603050405020304" pitchFamily="18" charset="0"/>
              </a:rPr>
              <a:t>four-area model</a:t>
            </a:r>
            <a:r>
              <a:rPr lang="en-US" sz="1600" dirty="0">
                <a:latin typeface="Times New Roman" panose="02020603050405020304" pitchFamily="18" charset="0"/>
                <a:cs typeface="Times New Roman" panose="02020603050405020304" pitchFamily="18" charset="0"/>
              </a:rPr>
              <a:t>): Increase between 1997 and 2021 that reflects the tendency for fishing effort to have concentrated on the RSR Slope since the inception of the longline fishery</a:t>
            </a:r>
          </a:p>
          <a:p>
            <a:r>
              <a:rPr lang="en-US" sz="1600" dirty="0">
                <a:latin typeface="Times New Roman" panose="02020603050405020304" pitchFamily="18" charset="0"/>
                <a:cs typeface="Times New Roman" panose="02020603050405020304" pitchFamily="18" charset="0"/>
              </a:rPr>
              <a:t>In recent years, the slight increase in total catch for the N70 fleet mirrors the decrease in total catch for the GPZ and SRZ fleets  </a:t>
            </a: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 name="Picture 1">
            <a:extLst>
              <a:ext uri="{FF2B5EF4-FFF2-40B4-BE49-F238E27FC236}">
                <a16:creationId xmlns:a16="http://schemas.microsoft.com/office/drawing/2014/main" id="{1E773FF4-80A1-67CD-53DA-C0D164042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91" y="2583180"/>
            <a:ext cx="6044184" cy="4274820"/>
          </a:xfrm>
          <a:prstGeom prst="rect">
            <a:avLst/>
          </a:prstGeom>
        </p:spPr>
      </p:pic>
      <p:pic>
        <p:nvPicPr>
          <p:cNvPr id="3" name="Picture 2">
            <a:extLst>
              <a:ext uri="{FF2B5EF4-FFF2-40B4-BE49-F238E27FC236}">
                <a16:creationId xmlns:a16="http://schemas.microsoft.com/office/drawing/2014/main" id="{EA664776-1914-ACCF-21F2-88EE17E780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3199" y="3117532"/>
            <a:ext cx="4533138" cy="3206115"/>
          </a:xfrm>
          <a:prstGeom prst="rect">
            <a:avLst/>
          </a:prstGeom>
        </p:spPr>
      </p:pic>
      <p:sp>
        <p:nvSpPr>
          <p:cNvPr id="4" name="TextBox 3">
            <a:extLst>
              <a:ext uri="{FF2B5EF4-FFF2-40B4-BE49-F238E27FC236}">
                <a16:creationId xmlns:a16="http://schemas.microsoft.com/office/drawing/2014/main" id="{01C9014D-C2A2-9965-9B94-03366D354A88}"/>
              </a:ext>
            </a:extLst>
          </p:cNvPr>
          <p:cNvSpPr txBox="1"/>
          <p:nvPr/>
        </p:nvSpPr>
        <p:spPr>
          <a:xfrm flipH="1">
            <a:off x="6942522" y="2224939"/>
            <a:ext cx="5249478" cy="369332"/>
          </a:xfrm>
          <a:prstGeom prst="rect">
            <a:avLst/>
          </a:prstGeom>
          <a:noFill/>
        </p:spPr>
        <p:txBody>
          <a:bodyPr wrap="square" rtlCol="0">
            <a:spAutoFit/>
          </a:bodyPr>
          <a:lstStyle/>
          <a:p>
            <a:pPr algn="ctr"/>
            <a:r>
              <a:rPr lang="en-NZ" b="1" dirty="0">
                <a:solidFill>
                  <a:srgbClr val="0070C0"/>
                </a:solidFill>
                <a:latin typeface="Arial" panose="020B0604020202020204" pitchFamily="34" charset="0"/>
                <a:cs typeface="Arial" panose="020B0604020202020204" pitchFamily="34" charset="0"/>
              </a:rPr>
              <a:t>One-area model</a:t>
            </a:r>
          </a:p>
        </p:txBody>
      </p:sp>
      <p:sp>
        <p:nvSpPr>
          <p:cNvPr id="13" name="TextBox 12">
            <a:extLst>
              <a:ext uri="{FF2B5EF4-FFF2-40B4-BE49-F238E27FC236}">
                <a16:creationId xmlns:a16="http://schemas.microsoft.com/office/drawing/2014/main" id="{36D0EE60-4AA8-081D-9F8D-BCEC16958A7D}"/>
              </a:ext>
            </a:extLst>
          </p:cNvPr>
          <p:cNvSpPr txBox="1"/>
          <p:nvPr/>
        </p:nvSpPr>
        <p:spPr>
          <a:xfrm flipH="1">
            <a:off x="1184321" y="2224939"/>
            <a:ext cx="5249478" cy="369332"/>
          </a:xfrm>
          <a:prstGeom prst="rect">
            <a:avLst/>
          </a:prstGeom>
          <a:noFill/>
        </p:spPr>
        <p:txBody>
          <a:bodyPr wrap="square" rtlCol="0">
            <a:spAutoFit/>
          </a:bodyPr>
          <a:lstStyle/>
          <a:p>
            <a:pPr algn="ctr"/>
            <a:r>
              <a:rPr lang="en-NZ" b="1" dirty="0">
                <a:solidFill>
                  <a:srgbClr val="FF0000"/>
                </a:solidFill>
                <a:latin typeface="Arial" panose="020B0604020202020204" pitchFamily="34" charset="0"/>
                <a:cs typeface="Arial" panose="020B0604020202020204" pitchFamily="34" charset="0"/>
              </a:rPr>
              <a:t>Four-area model</a:t>
            </a:r>
          </a:p>
        </p:txBody>
      </p:sp>
    </p:spTree>
    <p:extLst>
      <p:ext uri="{BB962C8B-B14F-4D97-AF65-F5344CB8AC3E}">
        <p14:creationId xmlns:p14="http://schemas.microsoft.com/office/powerpoint/2010/main" val="238849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(6 / 9)</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25028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Estimated selectivity function for the RSR fleet (</a:t>
            </a:r>
            <a:r>
              <a:rPr lang="en-US" sz="1600" dirty="0">
                <a:solidFill>
                  <a:srgbClr val="0070C0"/>
                </a:solidFill>
                <a:latin typeface="Times New Roman" panose="02020603050405020304" pitchFamily="18" charset="0"/>
                <a:cs typeface="Times New Roman" panose="02020603050405020304" pitchFamily="18" charset="0"/>
              </a:rPr>
              <a:t>one-area model</a:t>
            </a:r>
            <a:r>
              <a:rPr lang="en-US" sz="1600" dirty="0">
                <a:latin typeface="Times New Roman" panose="02020603050405020304" pitchFamily="18" charset="0"/>
                <a:cs typeface="Times New Roman" panose="02020603050405020304" pitchFamily="18" charset="0"/>
              </a:rPr>
              <a:t>) similar to estimated selectivity function for the S70 fleet (main fleet in the </a:t>
            </a:r>
            <a:r>
              <a:rPr lang="en-US" sz="1600" dirty="0">
                <a:solidFill>
                  <a:srgbClr val="FF0000"/>
                </a:solidFill>
                <a:latin typeface="Times New Roman" panose="02020603050405020304" pitchFamily="18" charset="0"/>
                <a:cs typeface="Times New Roman" panose="02020603050405020304" pitchFamily="18" charset="0"/>
              </a:rPr>
              <a:t>four-area model</a:t>
            </a:r>
            <a:r>
              <a:rPr lang="en-US" sz="1600" dirty="0">
                <a:latin typeface="Times New Roman" panose="02020603050405020304" pitchFamily="18" charset="0"/>
                <a:cs typeface="Times New Roman" panose="02020603050405020304" pitchFamily="18" charset="0"/>
              </a:rPr>
              <a:t>): dome-shaped, as for the SRZ and GPZ fleets </a:t>
            </a:r>
          </a:p>
          <a:p>
            <a:r>
              <a:rPr lang="en-US" sz="1600" dirty="0">
                <a:latin typeface="Times New Roman" panose="02020603050405020304" pitchFamily="18" charset="0"/>
                <a:cs typeface="Times New Roman" panose="02020603050405020304" pitchFamily="18" charset="0"/>
              </a:rPr>
              <a:t>Estimated selectivity function the N70 fleet is different: Flat-topped, i.e., the oldest TOA individuals, which are found in the north of the RSR, are fully selected </a:t>
            </a: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TextBox 3">
            <a:extLst>
              <a:ext uri="{FF2B5EF4-FFF2-40B4-BE49-F238E27FC236}">
                <a16:creationId xmlns:a16="http://schemas.microsoft.com/office/drawing/2014/main" id="{01C9014D-C2A2-9965-9B94-03366D354A88}"/>
              </a:ext>
            </a:extLst>
          </p:cNvPr>
          <p:cNvSpPr txBox="1"/>
          <p:nvPr/>
        </p:nvSpPr>
        <p:spPr>
          <a:xfrm flipH="1">
            <a:off x="6942522" y="2224939"/>
            <a:ext cx="5249478" cy="369332"/>
          </a:xfrm>
          <a:prstGeom prst="rect">
            <a:avLst/>
          </a:prstGeom>
          <a:noFill/>
        </p:spPr>
        <p:txBody>
          <a:bodyPr wrap="square" rtlCol="0">
            <a:spAutoFit/>
          </a:bodyPr>
          <a:lstStyle/>
          <a:p>
            <a:pPr algn="ctr"/>
            <a:r>
              <a:rPr lang="en-NZ" b="1" dirty="0">
                <a:solidFill>
                  <a:srgbClr val="0070C0"/>
                </a:solidFill>
                <a:latin typeface="Arial" panose="020B0604020202020204" pitchFamily="34" charset="0"/>
                <a:cs typeface="Arial" panose="020B0604020202020204" pitchFamily="34" charset="0"/>
              </a:rPr>
              <a:t>MPD results for the one-area model</a:t>
            </a:r>
          </a:p>
        </p:txBody>
      </p:sp>
      <p:sp>
        <p:nvSpPr>
          <p:cNvPr id="13" name="TextBox 12">
            <a:extLst>
              <a:ext uri="{FF2B5EF4-FFF2-40B4-BE49-F238E27FC236}">
                <a16:creationId xmlns:a16="http://schemas.microsoft.com/office/drawing/2014/main" id="{36D0EE60-4AA8-081D-9F8D-BCEC16958A7D}"/>
              </a:ext>
            </a:extLst>
          </p:cNvPr>
          <p:cNvSpPr txBox="1"/>
          <p:nvPr/>
        </p:nvSpPr>
        <p:spPr>
          <a:xfrm flipH="1">
            <a:off x="1184321" y="2224939"/>
            <a:ext cx="5249478" cy="369332"/>
          </a:xfrm>
          <a:prstGeom prst="rect">
            <a:avLst/>
          </a:prstGeom>
          <a:noFill/>
        </p:spPr>
        <p:txBody>
          <a:bodyPr wrap="square" rtlCol="0">
            <a:spAutoFit/>
          </a:bodyPr>
          <a:lstStyle/>
          <a:p>
            <a:pPr algn="ctr"/>
            <a:r>
              <a:rPr lang="en-NZ" b="1" dirty="0">
                <a:solidFill>
                  <a:srgbClr val="FF0000"/>
                </a:solidFill>
                <a:latin typeface="Arial" panose="020B0604020202020204" pitchFamily="34" charset="0"/>
                <a:cs typeface="Arial" panose="020B0604020202020204" pitchFamily="34" charset="0"/>
              </a:rPr>
              <a:t>MPD results for the four-area model</a:t>
            </a:r>
          </a:p>
        </p:txBody>
      </p:sp>
      <p:pic>
        <p:nvPicPr>
          <p:cNvPr id="11" name="Picture 10">
            <a:extLst>
              <a:ext uri="{FF2B5EF4-FFF2-40B4-BE49-F238E27FC236}">
                <a16:creationId xmlns:a16="http://schemas.microsoft.com/office/drawing/2014/main" id="{93E188BF-CF6C-9F71-DBCA-B22D4E4A9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63" y="2594271"/>
            <a:ext cx="6044184" cy="4274820"/>
          </a:xfrm>
          <a:prstGeom prst="rect">
            <a:avLst/>
          </a:prstGeom>
        </p:spPr>
      </p:pic>
      <p:pic>
        <p:nvPicPr>
          <p:cNvPr id="12" name="Picture 11">
            <a:extLst>
              <a:ext uri="{FF2B5EF4-FFF2-40B4-BE49-F238E27FC236}">
                <a16:creationId xmlns:a16="http://schemas.microsoft.com/office/drawing/2014/main" id="{A2BF6CE1-779E-818E-0C13-063E35207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8202" y="3031907"/>
            <a:ext cx="4533138" cy="3206115"/>
          </a:xfrm>
          <a:prstGeom prst="rect">
            <a:avLst/>
          </a:prstGeom>
        </p:spPr>
      </p:pic>
    </p:spTree>
    <p:extLst>
      <p:ext uri="{BB962C8B-B14F-4D97-AF65-F5344CB8AC3E}">
        <p14:creationId xmlns:p14="http://schemas.microsoft.com/office/powerpoint/2010/main" val="723795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 name="Picture 2">
            <a:extLst>
              <a:ext uri="{FF2B5EF4-FFF2-40B4-BE49-F238E27FC236}">
                <a16:creationId xmlns:a16="http://schemas.microsoft.com/office/drawing/2014/main" id="{70049A21-04DB-68FB-D71A-106E2F2E5D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8060" y="2472153"/>
            <a:ext cx="2115464" cy="1496187"/>
          </a:xfrm>
          <a:prstGeom prst="rect">
            <a:avLst/>
          </a:prstGeom>
        </p:spPr>
      </p:pic>
      <p:pic>
        <p:nvPicPr>
          <p:cNvPr id="4" name="Picture 3">
            <a:extLst>
              <a:ext uri="{FF2B5EF4-FFF2-40B4-BE49-F238E27FC236}">
                <a16:creationId xmlns:a16="http://schemas.microsoft.com/office/drawing/2014/main" id="{B53C8499-6C88-E6C3-BE72-04EFDE6BF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0120" y="2463621"/>
            <a:ext cx="2115464" cy="1496187"/>
          </a:xfrm>
          <a:prstGeom prst="rect">
            <a:avLst/>
          </a:prstGeom>
        </p:spPr>
      </p:pic>
      <p:pic>
        <p:nvPicPr>
          <p:cNvPr id="5" name="Picture 4">
            <a:extLst>
              <a:ext uri="{FF2B5EF4-FFF2-40B4-BE49-F238E27FC236}">
                <a16:creationId xmlns:a16="http://schemas.microsoft.com/office/drawing/2014/main" id="{92DED124-736C-C8EA-0B9D-3569428BE1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288" y="2472154"/>
            <a:ext cx="2115464" cy="1496187"/>
          </a:xfrm>
          <a:prstGeom prst="rect">
            <a:avLst/>
          </a:prstGeom>
        </p:spPr>
      </p:pic>
      <p:pic>
        <p:nvPicPr>
          <p:cNvPr id="8" name="Picture 7">
            <a:extLst>
              <a:ext uri="{FF2B5EF4-FFF2-40B4-BE49-F238E27FC236}">
                <a16:creationId xmlns:a16="http://schemas.microsoft.com/office/drawing/2014/main" id="{CFE21AD6-818B-2D91-BDC4-C7B0D38BA9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2317" y="2472154"/>
            <a:ext cx="2115464" cy="1496187"/>
          </a:xfrm>
          <a:prstGeom prst="rect">
            <a:avLst/>
          </a:prstGeom>
        </p:spPr>
      </p:pic>
      <p:pic>
        <p:nvPicPr>
          <p:cNvPr id="9" name="Picture 8">
            <a:extLst>
              <a:ext uri="{FF2B5EF4-FFF2-40B4-BE49-F238E27FC236}">
                <a16:creationId xmlns:a16="http://schemas.microsoft.com/office/drawing/2014/main" id="{AA1ABE8D-4454-A708-073C-BCB06147D7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135" y="3769443"/>
            <a:ext cx="2115464" cy="1496187"/>
          </a:xfrm>
          <a:prstGeom prst="rect">
            <a:avLst/>
          </a:prstGeom>
        </p:spPr>
      </p:pic>
      <p:pic>
        <p:nvPicPr>
          <p:cNvPr id="10" name="Picture 9">
            <a:extLst>
              <a:ext uri="{FF2B5EF4-FFF2-40B4-BE49-F238E27FC236}">
                <a16:creationId xmlns:a16="http://schemas.microsoft.com/office/drawing/2014/main" id="{697E3617-AD96-88C5-B89A-BAD4F47B2D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1971" y="2475300"/>
            <a:ext cx="2115464" cy="1496187"/>
          </a:xfrm>
          <a:prstGeom prst="rect">
            <a:avLst/>
          </a:prstGeom>
        </p:spPr>
      </p:pic>
      <p:pic>
        <p:nvPicPr>
          <p:cNvPr id="11" name="Picture 10">
            <a:extLst>
              <a:ext uri="{FF2B5EF4-FFF2-40B4-BE49-F238E27FC236}">
                <a16:creationId xmlns:a16="http://schemas.microsoft.com/office/drawing/2014/main" id="{F07619D1-2F8C-1F84-0A8B-7E5057C4FF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40345" y="3787392"/>
            <a:ext cx="2115464" cy="1496187"/>
          </a:xfrm>
          <a:prstGeom prst="rect">
            <a:avLst/>
          </a:prstGeom>
        </p:spPr>
      </p:pic>
      <p:pic>
        <p:nvPicPr>
          <p:cNvPr id="12" name="Picture 11">
            <a:extLst>
              <a:ext uri="{FF2B5EF4-FFF2-40B4-BE49-F238E27FC236}">
                <a16:creationId xmlns:a16="http://schemas.microsoft.com/office/drawing/2014/main" id="{76A3B1CE-BA1F-BCAF-B4C7-94450D25107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2472154"/>
            <a:ext cx="2115464" cy="1496187"/>
          </a:xfrm>
          <a:prstGeom prst="rect">
            <a:avLst/>
          </a:prstGeom>
        </p:spPr>
      </p:pic>
      <p:pic>
        <p:nvPicPr>
          <p:cNvPr id="13" name="Picture 12">
            <a:extLst>
              <a:ext uri="{FF2B5EF4-FFF2-40B4-BE49-F238E27FC236}">
                <a16:creationId xmlns:a16="http://schemas.microsoft.com/office/drawing/2014/main" id="{607C1573-E01D-C235-B853-A7ACD84E61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3778600"/>
            <a:ext cx="2115464" cy="1496187"/>
          </a:xfrm>
          <a:prstGeom prst="rect">
            <a:avLst/>
          </a:prstGeom>
        </p:spPr>
      </p:pic>
      <p:sp>
        <p:nvSpPr>
          <p:cNvPr id="14" name="TextBox 13">
            <a:extLst>
              <a:ext uri="{FF2B5EF4-FFF2-40B4-BE49-F238E27FC236}">
                <a16:creationId xmlns:a16="http://schemas.microsoft.com/office/drawing/2014/main" id="{D56F0BE8-72BD-FA06-31B3-758783FB0AA0}"/>
              </a:ext>
            </a:extLst>
          </p:cNvPr>
          <p:cNvSpPr txBox="1"/>
          <p:nvPr/>
        </p:nvSpPr>
        <p:spPr>
          <a:xfrm>
            <a:off x="341146" y="249676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15" name="TextBox 14">
            <a:extLst>
              <a:ext uri="{FF2B5EF4-FFF2-40B4-BE49-F238E27FC236}">
                <a16:creationId xmlns:a16="http://schemas.microsoft.com/office/drawing/2014/main" id="{8C2803F3-FB2F-FCE0-CD9B-07E29F6C83EC}"/>
              </a:ext>
            </a:extLst>
          </p:cNvPr>
          <p:cNvSpPr txBox="1"/>
          <p:nvPr/>
        </p:nvSpPr>
        <p:spPr>
          <a:xfrm>
            <a:off x="2373117" y="250295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17" name="TextBox 16">
            <a:extLst>
              <a:ext uri="{FF2B5EF4-FFF2-40B4-BE49-F238E27FC236}">
                <a16:creationId xmlns:a16="http://schemas.microsoft.com/office/drawing/2014/main" id="{9ED9D890-2D0B-FFE3-9A7A-4DA84E7BE4F3}"/>
              </a:ext>
            </a:extLst>
          </p:cNvPr>
          <p:cNvSpPr txBox="1"/>
          <p:nvPr/>
        </p:nvSpPr>
        <p:spPr>
          <a:xfrm>
            <a:off x="6425686" y="2500664"/>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18" name="TextBox 17">
            <a:extLst>
              <a:ext uri="{FF2B5EF4-FFF2-40B4-BE49-F238E27FC236}">
                <a16:creationId xmlns:a16="http://schemas.microsoft.com/office/drawing/2014/main" id="{C948506A-F8F5-9C6D-5FF3-F6E9573FFBFF}"/>
              </a:ext>
            </a:extLst>
          </p:cNvPr>
          <p:cNvSpPr txBox="1"/>
          <p:nvPr/>
        </p:nvSpPr>
        <p:spPr>
          <a:xfrm>
            <a:off x="4397403" y="249676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19" name="TextBox 18">
            <a:extLst>
              <a:ext uri="{FF2B5EF4-FFF2-40B4-BE49-F238E27FC236}">
                <a16:creationId xmlns:a16="http://schemas.microsoft.com/office/drawing/2014/main" id="{2E7F35C5-1FDC-27DD-A133-C80D2E541A6F}"/>
              </a:ext>
            </a:extLst>
          </p:cNvPr>
          <p:cNvSpPr txBox="1"/>
          <p:nvPr/>
        </p:nvSpPr>
        <p:spPr>
          <a:xfrm>
            <a:off x="8418830" y="2496762"/>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21" name="TextBox 20">
            <a:extLst>
              <a:ext uri="{FF2B5EF4-FFF2-40B4-BE49-F238E27FC236}">
                <a16:creationId xmlns:a16="http://schemas.microsoft.com/office/drawing/2014/main" id="{8E069FEF-2E50-AE84-E535-A2EA9463427D}"/>
              </a:ext>
            </a:extLst>
          </p:cNvPr>
          <p:cNvSpPr txBox="1"/>
          <p:nvPr/>
        </p:nvSpPr>
        <p:spPr>
          <a:xfrm>
            <a:off x="10489628" y="2510037"/>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22" name="TextBox 21">
            <a:extLst>
              <a:ext uri="{FF2B5EF4-FFF2-40B4-BE49-F238E27FC236}">
                <a16:creationId xmlns:a16="http://schemas.microsoft.com/office/drawing/2014/main" id="{2BEBC2B9-6380-B960-3741-39CC4E531F49}"/>
              </a:ext>
            </a:extLst>
          </p:cNvPr>
          <p:cNvSpPr txBox="1"/>
          <p:nvPr/>
        </p:nvSpPr>
        <p:spPr>
          <a:xfrm>
            <a:off x="333728" y="3794850"/>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25" name="TextBox 24">
            <a:extLst>
              <a:ext uri="{FF2B5EF4-FFF2-40B4-BE49-F238E27FC236}">
                <a16:creationId xmlns:a16="http://schemas.microsoft.com/office/drawing/2014/main" id="{CA5B6011-A05A-028A-944A-F0B38771EDE5}"/>
              </a:ext>
            </a:extLst>
          </p:cNvPr>
          <p:cNvSpPr txBox="1"/>
          <p:nvPr/>
        </p:nvSpPr>
        <p:spPr>
          <a:xfrm>
            <a:off x="2386005" y="381515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27" name="TextBox 26">
            <a:extLst>
              <a:ext uri="{FF2B5EF4-FFF2-40B4-BE49-F238E27FC236}">
                <a16:creationId xmlns:a16="http://schemas.microsoft.com/office/drawing/2014/main" id="{61B3BAFB-D241-4BDF-F2A5-461D793C4268}"/>
              </a:ext>
            </a:extLst>
          </p:cNvPr>
          <p:cNvSpPr txBox="1"/>
          <p:nvPr/>
        </p:nvSpPr>
        <p:spPr>
          <a:xfrm>
            <a:off x="4394063" y="379756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2021</a:t>
            </a:r>
          </a:p>
        </p:txBody>
      </p:sp>
      <p:sp>
        <p:nvSpPr>
          <p:cNvPr id="29" name="Text Box 116">
            <a:extLst>
              <a:ext uri="{FF2B5EF4-FFF2-40B4-BE49-F238E27FC236}">
                <a16:creationId xmlns:a16="http://schemas.microsoft.com/office/drawing/2014/main" id="{8DB3C302-687B-4689-CE52-5E8CE2EE0311}"/>
              </a:ext>
            </a:extLst>
          </p:cNvPr>
          <p:cNvSpPr txBox="1">
            <a:spLocks noChangeArrowheads="1"/>
          </p:cNvSpPr>
          <p:nvPr/>
        </p:nvSpPr>
        <p:spPr bwMode="auto">
          <a:xfrm>
            <a:off x="1613694" y="-8792"/>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(7 / 9)</a:t>
            </a:r>
          </a:p>
        </p:txBody>
      </p:sp>
      <p:sp>
        <p:nvSpPr>
          <p:cNvPr id="31" name="Espace réservé du contenu 2">
            <a:extLst>
              <a:ext uri="{FF2B5EF4-FFF2-40B4-BE49-F238E27FC236}">
                <a16:creationId xmlns:a16="http://schemas.microsoft.com/office/drawing/2014/main" id="{131E6C5A-7B8C-0EA6-D230-86165CB5E828}"/>
              </a:ext>
            </a:extLst>
          </p:cNvPr>
          <p:cNvSpPr txBox="1">
            <a:spLocks/>
          </p:cNvSpPr>
          <p:nvPr/>
        </p:nvSpPr>
        <p:spPr>
          <a:xfrm>
            <a:off x="1729668" y="847605"/>
            <a:ext cx="9120039" cy="348150"/>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Looking at MPD results, we can note differences in abundances-at-age between the </a:t>
            </a:r>
            <a:r>
              <a:rPr lang="en-US" sz="1800" dirty="0">
                <a:solidFill>
                  <a:srgbClr val="FF0000"/>
                </a:solidFill>
                <a:latin typeface="Times New Roman" panose="02020603050405020304" pitchFamily="18" charset="0"/>
                <a:cs typeface="Times New Roman" panose="02020603050405020304" pitchFamily="18" charset="0"/>
              </a:rPr>
              <a:t>four-area </a:t>
            </a:r>
            <a:r>
              <a:rPr lang="en-US" sz="1800" dirty="0">
                <a:latin typeface="Times New Roman" panose="02020603050405020304" pitchFamily="18" charset="0"/>
                <a:cs typeface="Times New Roman" panose="02020603050405020304" pitchFamily="18" charset="0"/>
              </a:rPr>
              <a:t>and the </a:t>
            </a:r>
            <a:r>
              <a:rPr lang="en-US" sz="1800" dirty="0">
                <a:solidFill>
                  <a:srgbClr val="0070C0"/>
                </a:solidFill>
                <a:latin typeface="Times New Roman" panose="02020603050405020304" pitchFamily="18" charset="0"/>
                <a:cs typeface="Times New Roman" panose="02020603050405020304" pitchFamily="18" charset="0"/>
              </a:rPr>
              <a:t>one-area</a:t>
            </a:r>
            <a:r>
              <a:rPr lang="en-US" sz="1800" dirty="0">
                <a:latin typeface="Times New Roman" panose="02020603050405020304" pitchFamily="18" charset="0"/>
                <a:cs typeface="Times New Roman" panose="02020603050405020304" pitchFamily="18" charset="0"/>
              </a:rPr>
              <a:t> models, especially more variability in age structure for the younger ages (&lt; 15-year-old) in the </a:t>
            </a:r>
            <a:r>
              <a:rPr lang="en-US" sz="1800" dirty="0">
                <a:solidFill>
                  <a:srgbClr val="FF0000"/>
                </a:solidFill>
                <a:latin typeface="Times New Roman" panose="02020603050405020304" pitchFamily="18" charset="0"/>
                <a:cs typeface="Times New Roman" panose="02020603050405020304" pitchFamily="18" charset="0"/>
              </a:rPr>
              <a:t>four-area model</a:t>
            </a:r>
          </a:p>
        </p:txBody>
      </p:sp>
      <p:sp>
        <p:nvSpPr>
          <p:cNvPr id="33" name="Moins 4">
            <a:extLst>
              <a:ext uri="{FF2B5EF4-FFF2-40B4-BE49-F238E27FC236}">
                <a16:creationId xmlns:a16="http://schemas.microsoft.com/office/drawing/2014/main" id="{2FB7A706-C86C-EDF5-6C23-3C92D5A583E5}"/>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6657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CF350-1C00-E516-AAF9-40760582BC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7811" y="2475512"/>
            <a:ext cx="2115464" cy="1496187"/>
          </a:xfrm>
          <a:prstGeom prst="rect">
            <a:avLst/>
          </a:prstGeom>
        </p:spPr>
      </p:pic>
      <p:pic>
        <p:nvPicPr>
          <p:cNvPr id="7" name="Picture 6">
            <a:extLst>
              <a:ext uri="{FF2B5EF4-FFF2-40B4-BE49-F238E27FC236}">
                <a16:creationId xmlns:a16="http://schemas.microsoft.com/office/drawing/2014/main" id="{15BB5683-E646-EDDA-56E5-EBD4CC9B8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83" y="2475512"/>
            <a:ext cx="2115464" cy="1496187"/>
          </a:xfrm>
          <a:prstGeom prst="rect">
            <a:avLst/>
          </a:prstGeom>
        </p:spPr>
      </p:pic>
      <p:pic>
        <p:nvPicPr>
          <p:cNvPr id="8" name="Picture 7">
            <a:extLst>
              <a:ext uri="{FF2B5EF4-FFF2-40B4-BE49-F238E27FC236}">
                <a16:creationId xmlns:a16="http://schemas.microsoft.com/office/drawing/2014/main" id="{3E856160-FFD9-191C-C0A6-F067D1FCC1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043" y="2475512"/>
            <a:ext cx="2115464" cy="1496187"/>
          </a:xfrm>
          <a:prstGeom prst="rect">
            <a:avLst/>
          </a:prstGeom>
        </p:spPr>
      </p:pic>
      <p:pic>
        <p:nvPicPr>
          <p:cNvPr id="11" name="Picture 10">
            <a:extLst>
              <a:ext uri="{FF2B5EF4-FFF2-40B4-BE49-F238E27FC236}">
                <a16:creationId xmlns:a16="http://schemas.microsoft.com/office/drawing/2014/main" id="{95B8019C-268E-71DD-B8BB-273EB01DCA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1990" y="2463620"/>
            <a:ext cx="2115464" cy="1496187"/>
          </a:xfrm>
          <a:prstGeom prst="rect">
            <a:avLst/>
          </a:prstGeom>
        </p:spPr>
      </p:pic>
      <p:pic>
        <p:nvPicPr>
          <p:cNvPr id="12" name="Picture 11">
            <a:extLst>
              <a:ext uri="{FF2B5EF4-FFF2-40B4-BE49-F238E27FC236}">
                <a16:creationId xmlns:a16="http://schemas.microsoft.com/office/drawing/2014/main" id="{EEE43098-31BE-EE10-D081-6682F9308D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3926" y="3794384"/>
            <a:ext cx="2115464" cy="1496187"/>
          </a:xfrm>
          <a:prstGeom prst="rect">
            <a:avLst/>
          </a:prstGeom>
        </p:spPr>
      </p:pic>
      <p:pic>
        <p:nvPicPr>
          <p:cNvPr id="14" name="Picture 13">
            <a:extLst>
              <a:ext uri="{FF2B5EF4-FFF2-40B4-BE49-F238E27FC236}">
                <a16:creationId xmlns:a16="http://schemas.microsoft.com/office/drawing/2014/main" id="{92DE7E3B-8363-1C36-5612-368E0D1510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1971" y="2471392"/>
            <a:ext cx="2115464" cy="1496187"/>
          </a:xfrm>
          <a:prstGeom prst="rect">
            <a:avLst/>
          </a:prstGeom>
        </p:spPr>
      </p:pic>
      <p:pic>
        <p:nvPicPr>
          <p:cNvPr id="16" name="Picture 15">
            <a:extLst>
              <a:ext uri="{FF2B5EF4-FFF2-40B4-BE49-F238E27FC236}">
                <a16:creationId xmlns:a16="http://schemas.microsoft.com/office/drawing/2014/main" id="{5E1DD790-804B-608F-2EE6-D1AED1819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28940" y="3819131"/>
            <a:ext cx="2115464" cy="1496187"/>
          </a:xfrm>
          <a:prstGeom prst="rect">
            <a:avLst/>
          </a:prstGeom>
        </p:spPr>
      </p:pic>
      <p:pic>
        <p:nvPicPr>
          <p:cNvPr id="17" name="Picture 16">
            <a:extLst>
              <a:ext uri="{FF2B5EF4-FFF2-40B4-BE49-F238E27FC236}">
                <a16:creationId xmlns:a16="http://schemas.microsoft.com/office/drawing/2014/main" id="{78831AAE-4789-887A-4272-364DE758D6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2463620"/>
            <a:ext cx="2115464" cy="1496187"/>
          </a:xfrm>
          <a:prstGeom prst="rect">
            <a:avLst/>
          </a:prstGeom>
        </p:spPr>
      </p:pic>
      <p:pic>
        <p:nvPicPr>
          <p:cNvPr id="21" name="Picture 20">
            <a:extLst>
              <a:ext uri="{FF2B5EF4-FFF2-40B4-BE49-F238E27FC236}">
                <a16:creationId xmlns:a16="http://schemas.microsoft.com/office/drawing/2014/main" id="{E44F3E23-8BC3-E189-AFAF-9C7B32B60D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62" y="3794385"/>
            <a:ext cx="2115464" cy="1496187"/>
          </a:xfrm>
          <a:prstGeom prst="rect">
            <a:avLst/>
          </a:prstGeom>
        </p:spPr>
      </p:pic>
      <p:sp>
        <p:nvSpPr>
          <p:cNvPr id="34" name="TextBox 33">
            <a:extLst>
              <a:ext uri="{FF2B5EF4-FFF2-40B4-BE49-F238E27FC236}">
                <a16:creationId xmlns:a16="http://schemas.microsoft.com/office/drawing/2014/main" id="{EBA88946-534E-4987-34EA-906B2BD6DBFD}"/>
              </a:ext>
            </a:extLst>
          </p:cNvPr>
          <p:cNvSpPr txBox="1"/>
          <p:nvPr/>
        </p:nvSpPr>
        <p:spPr>
          <a:xfrm>
            <a:off x="341146" y="249272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2013</a:t>
            </a:r>
          </a:p>
        </p:txBody>
      </p:sp>
      <p:sp>
        <p:nvSpPr>
          <p:cNvPr id="53" name="TextBox 52">
            <a:extLst>
              <a:ext uri="{FF2B5EF4-FFF2-40B4-BE49-F238E27FC236}">
                <a16:creationId xmlns:a16="http://schemas.microsoft.com/office/drawing/2014/main" id="{FE2C3E1C-A345-7AED-0306-A251685A8C44}"/>
              </a:ext>
            </a:extLst>
          </p:cNvPr>
          <p:cNvSpPr txBox="1"/>
          <p:nvPr/>
        </p:nvSpPr>
        <p:spPr>
          <a:xfrm>
            <a:off x="2373117" y="249891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2014</a:t>
            </a:r>
          </a:p>
        </p:txBody>
      </p:sp>
      <p:sp>
        <p:nvSpPr>
          <p:cNvPr id="54" name="TextBox 53">
            <a:extLst>
              <a:ext uri="{FF2B5EF4-FFF2-40B4-BE49-F238E27FC236}">
                <a16:creationId xmlns:a16="http://schemas.microsoft.com/office/drawing/2014/main" id="{00493BA4-882F-20C3-9222-D8548D529088}"/>
              </a:ext>
            </a:extLst>
          </p:cNvPr>
          <p:cNvSpPr txBox="1"/>
          <p:nvPr/>
        </p:nvSpPr>
        <p:spPr>
          <a:xfrm>
            <a:off x="6425686" y="2496623"/>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2016</a:t>
            </a:r>
          </a:p>
        </p:txBody>
      </p:sp>
      <p:sp>
        <p:nvSpPr>
          <p:cNvPr id="55" name="TextBox 54">
            <a:extLst>
              <a:ext uri="{FF2B5EF4-FFF2-40B4-BE49-F238E27FC236}">
                <a16:creationId xmlns:a16="http://schemas.microsoft.com/office/drawing/2014/main" id="{DE336EFC-7A0E-CE07-1B78-A1E0E7CDED93}"/>
              </a:ext>
            </a:extLst>
          </p:cNvPr>
          <p:cNvSpPr txBox="1"/>
          <p:nvPr/>
        </p:nvSpPr>
        <p:spPr>
          <a:xfrm>
            <a:off x="4397403" y="249272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2015</a:t>
            </a:r>
          </a:p>
        </p:txBody>
      </p:sp>
      <p:sp>
        <p:nvSpPr>
          <p:cNvPr id="56" name="TextBox 55">
            <a:extLst>
              <a:ext uri="{FF2B5EF4-FFF2-40B4-BE49-F238E27FC236}">
                <a16:creationId xmlns:a16="http://schemas.microsoft.com/office/drawing/2014/main" id="{34770436-8551-FDD6-20A1-B63BA2D0CD9A}"/>
              </a:ext>
            </a:extLst>
          </p:cNvPr>
          <p:cNvSpPr txBox="1"/>
          <p:nvPr/>
        </p:nvSpPr>
        <p:spPr>
          <a:xfrm>
            <a:off x="8418830" y="249272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2017</a:t>
            </a:r>
          </a:p>
        </p:txBody>
      </p:sp>
      <p:sp>
        <p:nvSpPr>
          <p:cNvPr id="57" name="TextBox 56">
            <a:extLst>
              <a:ext uri="{FF2B5EF4-FFF2-40B4-BE49-F238E27FC236}">
                <a16:creationId xmlns:a16="http://schemas.microsoft.com/office/drawing/2014/main" id="{369E15DD-579E-0D6F-EAB8-FFD5C0837BBC}"/>
              </a:ext>
            </a:extLst>
          </p:cNvPr>
          <p:cNvSpPr txBox="1"/>
          <p:nvPr/>
        </p:nvSpPr>
        <p:spPr>
          <a:xfrm>
            <a:off x="10489628" y="250599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2018</a:t>
            </a:r>
          </a:p>
        </p:txBody>
      </p:sp>
      <p:sp>
        <p:nvSpPr>
          <p:cNvPr id="58" name="TextBox 57">
            <a:extLst>
              <a:ext uri="{FF2B5EF4-FFF2-40B4-BE49-F238E27FC236}">
                <a16:creationId xmlns:a16="http://schemas.microsoft.com/office/drawing/2014/main" id="{90FD61AD-673D-E46D-F077-177F837D9F16}"/>
              </a:ext>
            </a:extLst>
          </p:cNvPr>
          <p:cNvSpPr txBox="1"/>
          <p:nvPr/>
        </p:nvSpPr>
        <p:spPr>
          <a:xfrm>
            <a:off x="334010" y="3809198"/>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2019</a:t>
            </a:r>
          </a:p>
        </p:txBody>
      </p:sp>
      <p:sp>
        <p:nvSpPr>
          <p:cNvPr id="59" name="TextBox 58">
            <a:extLst>
              <a:ext uri="{FF2B5EF4-FFF2-40B4-BE49-F238E27FC236}">
                <a16:creationId xmlns:a16="http://schemas.microsoft.com/office/drawing/2014/main" id="{ADEDB075-83EF-6B4C-40C1-4C995A553D4F}"/>
              </a:ext>
            </a:extLst>
          </p:cNvPr>
          <p:cNvSpPr txBox="1"/>
          <p:nvPr/>
        </p:nvSpPr>
        <p:spPr>
          <a:xfrm>
            <a:off x="2386287" y="3829506"/>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2020</a:t>
            </a:r>
          </a:p>
        </p:txBody>
      </p:sp>
      <p:sp>
        <p:nvSpPr>
          <p:cNvPr id="60" name="TextBox 59">
            <a:extLst>
              <a:ext uri="{FF2B5EF4-FFF2-40B4-BE49-F238E27FC236}">
                <a16:creationId xmlns:a16="http://schemas.microsoft.com/office/drawing/2014/main" id="{1C46CD12-DEE9-046D-0B10-744E548ECEC3}"/>
              </a:ext>
            </a:extLst>
          </p:cNvPr>
          <p:cNvSpPr txBox="1"/>
          <p:nvPr/>
        </p:nvSpPr>
        <p:spPr>
          <a:xfrm>
            <a:off x="4394345" y="3811911"/>
            <a:ext cx="1595134" cy="276999"/>
          </a:xfrm>
          <a:prstGeom prst="rect">
            <a:avLst/>
          </a:prstGeom>
          <a:noFill/>
        </p:spPr>
        <p:txBody>
          <a:bodyPr wrap="square" rtlCol="0">
            <a:spAutoFit/>
          </a:bodyPr>
          <a:lstStyle/>
          <a:p>
            <a:pPr algn="ctr"/>
            <a:r>
              <a:rPr lang="en-NZ" sz="1200" b="1" dirty="0">
                <a:latin typeface="Arial" panose="020B0604020202020204" pitchFamily="34" charset="0"/>
                <a:cs typeface="Arial" panose="020B0604020202020204" pitchFamily="34" charset="0"/>
              </a:rPr>
              <a:t>2021</a:t>
            </a:r>
          </a:p>
        </p:txBody>
      </p:sp>
      <p:sp>
        <p:nvSpPr>
          <p:cNvPr id="63" name="Text Box 116">
            <a:extLst>
              <a:ext uri="{FF2B5EF4-FFF2-40B4-BE49-F238E27FC236}">
                <a16:creationId xmlns:a16="http://schemas.microsoft.com/office/drawing/2014/main" id="{B6B1C84E-7CA7-51FC-CED5-3A568A016732}"/>
              </a:ext>
            </a:extLst>
          </p:cNvPr>
          <p:cNvSpPr txBox="1">
            <a:spLocks noChangeArrowheads="1"/>
          </p:cNvSpPr>
          <p:nvPr/>
        </p:nvSpPr>
        <p:spPr bwMode="auto">
          <a:xfrm>
            <a:off x="1611050" y="-7279"/>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(8 / 9)</a:t>
            </a:r>
          </a:p>
        </p:txBody>
      </p:sp>
      <p:sp>
        <p:nvSpPr>
          <p:cNvPr id="64" name="Espace réservé du contenu 2">
            <a:extLst>
              <a:ext uri="{FF2B5EF4-FFF2-40B4-BE49-F238E27FC236}">
                <a16:creationId xmlns:a16="http://schemas.microsoft.com/office/drawing/2014/main" id="{324534B8-D1BE-A7BB-40A1-51A7B1267B5C}"/>
              </a:ext>
            </a:extLst>
          </p:cNvPr>
          <p:cNvSpPr txBox="1">
            <a:spLocks/>
          </p:cNvSpPr>
          <p:nvPr/>
        </p:nvSpPr>
        <p:spPr>
          <a:xfrm>
            <a:off x="1729668" y="847605"/>
            <a:ext cx="9120039" cy="348150"/>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Looking at MCMC results, we can </a:t>
            </a:r>
            <a:r>
              <a:rPr lang="en-US" sz="1800">
                <a:latin typeface="Times New Roman" panose="02020603050405020304" pitchFamily="18" charset="0"/>
                <a:cs typeface="Times New Roman" panose="02020603050405020304" pitchFamily="18" charset="0"/>
              </a:rPr>
              <a:t>note more </a:t>
            </a:r>
            <a:r>
              <a:rPr lang="en-US" sz="1800" dirty="0">
                <a:latin typeface="Times New Roman" panose="02020603050405020304" pitchFamily="18" charset="0"/>
                <a:cs typeface="Times New Roman" panose="02020603050405020304" pitchFamily="18" charset="0"/>
              </a:rPr>
              <a:t>variability in age structure for the younger ages (&lt; 15-year-old) in the </a:t>
            </a:r>
            <a:r>
              <a:rPr lang="en-US" sz="1800" dirty="0">
                <a:solidFill>
                  <a:srgbClr val="FF0000"/>
                </a:solidFill>
                <a:latin typeface="Times New Roman" panose="02020603050405020304" pitchFamily="18" charset="0"/>
                <a:cs typeface="Times New Roman" panose="02020603050405020304" pitchFamily="18" charset="0"/>
              </a:rPr>
              <a:t>four-area model </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but more uncertainty in the estimated age structure in the </a:t>
            </a:r>
            <a:r>
              <a:rPr lang="en-US" sz="1800" dirty="0">
                <a:solidFill>
                  <a:srgbClr val="0070C0"/>
                </a:solidFill>
                <a:latin typeface="Times New Roman" panose="02020603050405020304" pitchFamily="18" charset="0"/>
                <a:cs typeface="Times New Roman" panose="02020603050405020304" pitchFamily="18" charset="0"/>
              </a:rPr>
              <a:t>one-area model</a:t>
            </a:r>
          </a:p>
        </p:txBody>
      </p:sp>
      <p:sp>
        <p:nvSpPr>
          <p:cNvPr id="65" name="Moins 4">
            <a:extLst>
              <a:ext uri="{FF2B5EF4-FFF2-40B4-BE49-F238E27FC236}">
                <a16:creationId xmlns:a16="http://schemas.microsoft.com/office/drawing/2014/main" id="{066903DE-4B78-301C-28F6-435A493E3F09}"/>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B3FCBACE-32AB-B17D-E61E-D896A297DD0C}"/>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75A83FA5-0985-92BE-D993-66878354B1B6}"/>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8016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157084-075B-CC42-3F97-DD63A67CD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6537" y="2812944"/>
            <a:ext cx="4533138" cy="3206115"/>
          </a:xfrm>
          <a:prstGeom prst="rect">
            <a:avLst/>
          </a:prstGeom>
        </p:spPr>
      </p:pic>
      <p:pic>
        <p:nvPicPr>
          <p:cNvPr id="13" name="Picture 12">
            <a:extLst>
              <a:ext uri="{FF2B5EF4-FFF2-40B4-BE49-F238E27FC236}">
                <a16:creationId xmlns:a16="http://schemas.microsoft.com/office/drawing/2014/main" id="{F5565D7B-A964-F861-0F9C-E1168E4D2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325" y="2795489"/>
            <a:ext cx="4533138" cy="3206115"/>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(9 / 9)</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Age structure results can be explained by looking at YCS results</a:t>
            </a:r>
          </a:p>
          <a:p>
            <a:r>
              <a:rPr lang="en-US" sz="1800" dirty="0">
                <a:latin typeface="Times New Roman" panose="02020603050405020304" pitchFamily="18" charset="0"/>
                <a:cs typeface="Times New Roman" panose="02020603050405020304" pitchFamily="18" charset="0"/>
              </a:rPr>
              <a:t>Estimated YCS’s have more interannual variability but are less uncertain for the </a:t>
            </a:r>
            <a:r>
              <a:rPr lang="en-US" sz="1800" dirty="0">
                <a:solidFill>
                  <a:srgbClr val="FF0000"/>
                </a:solidFill>
                <a:latin typeface="Times New Roman" panose="02020603050405020304" pitchFamily="18" charset="0"/>
                <a:cs typeface="Times New Roman" panose="02020603050405020304" pitchFamily="18" charset="0"/>
              </a:rPr>
              <a:t>four-area model </a:t>
            </a:r>
            <a:r>
              <a:rPr lang="en-US" sz="1800" dirty="0">
                <a:latin typeface="Times New Roman" panose="02020603050405020304" pitchFamily="18" charset="0"/>
                <a:cs typeface="Times New Roman" panose="02020603050405020304" pitchFamily="18" charset="0"/>
              </a:rPr>
              <a:t>compared to the </a:t>
            </a:r>
            <a:r>
              <a:rPr lang="en-US" sz="1800" dirty="0">
                <a:solidFill>
                  <a:srgbClr val="0070C0"/>
                </a:solidFill>
                <a:latin typeface="Times New Roman" panose="02020603050405020304" pitchFamily="18" charset="0"/>
                <a:cs typeface="Times New Roman" panose="02020603050405020304" pitchFamily="18" charset="0"/>
              </a:rPr>
              <a:t>one-area model  </a:t>
            </a: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TextBox 29">
            <a:extLst>
              <a:ext uri="{FF2B5EF4-FFF2-40B4-BE49-F238E27FC236}">
                <a16:creationId xmlns:a16="http://schemas.microsoft.com/office/drawing/2014/main" id="{774FC938-6242-D877-73D5-5092F9585B11}"/>
              </a:ext>
            </a:extLst>
          </p:cNvPr>
          <p:cNvSpPr txBox="1"/>
          <p:nvPr/>
        </p:nvSpPr>
        <p:spPr>
          <a:xfrm flipH="1">
            <a:off x="1812327" y="2232589"/>
            <a:ext cx="4533135" cy="338554"/>
          </a:xfrm>
          <a:prstGeom prst="rect">
            <a:avLst/>
          </a:prstGeom>
          <a:noFill/>
        </p:spPr>
        <p:txBody>
          <a:bodyPr wrap="square" rtlCol="0">
            <a:spAutoFit/>
          </a:bodyPr>
          <a:lstStyle/>
          <a:p>
            <a:pPr algn="ctr"/>
            <a:r>
              <a:rPr lang="en-NZ" sz="1600" b="1" dirty="0">
                <a:latin typeface="Arial" panose="020B0604020202020204" pitchFamily="34" charset="0"/>
                <a:cs typeface="Arial" panose="020B0604020202020204" pitchFamily="34" charset="0"/>
              </a:rPr>
              <a:t>MPD results</a:t>
            </a:r>
          </a:p>
        </p:txBody>
      </p:sp>
      <p:sp>
        <p:nvSpPr>
          <p:cNvPr id="32" name="TextBox 31">
            <a:extLst>
              <a:ext uri="{FF2B5EF4-FFF2-40B4-BE49-F238E27FC236}">
                <a16:creationId xmlns:a16="http://schemas.microsoft.com/office/drawing/2014/main" id="{17973A2F-2357-13F5-3C39-C36ECD14F456}"/>
              </a:ext>
            </a:extLst>
          </p:cNvPr>
          <p:cNvSpPr txBox="1"/>
          <p:nvPr/>
        </p:nvSpPr>
        <p:spPr>
          <a:xfrm flipH="1">
            <a:off x="6063862" y="2250044"/>
            <a:ext cx="4533135" cy="338554"/>
          </a:xfrm>
          <a:prstGeom prst="rect">
            <a:avLst/>
          </a:prstGeom>
          <a:noFill/>
        </p:spPr>
        <p:txBody>
          <a:bodyPr wrap="square" rtlCol="0">
            <a:spAutoFit/>
          </a:bodyPr>
          <a:lstStyle/>
          <a:p>
            <a:pPr algn="ctr"/>
            <a:r>
              <a:rPr lang="en-NZ" sz="1600" b="1" dirty="0">
                <a:latin typeface="Arial" panose="020B0604020202020204" pitchFamily="34" charset="0"/>
                <a:cs typeface="Arial" panose="020B0604020202020204" pitchFamily="34" charset="0"/>
              </a:rPr>
              <a:t>MCMC results</a:t>
            </a:r>
          </a:p>
        </p:txBody>
      </p:sp>
    </p:spTree>
    <p:extLst>
      <p:ext uri="{BB962C8B-B14F-4D97-AF65-F5344CB8AC3E}">
        <p14:creationId xmlns:p14="http://schemas.microsoft.com/office/powerpoint/2010/main" val="1987535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(1 / 6)</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i="0" u="sng" strike="noStrike" baseline="0" dirty="0">
                <a:latin typeface="Times New Roman" panose="02020603050405020304" pitchFamily="18" charset="0"/>
              </a:rPr>
              <a:t>Workshop Objective</a:t>
            </a:r>
            <a:r>
              <a:rPr lang="en-US" sz="1800" b="1" i="0" u="sng" strike="noStrike" dirty="0">
                <a:latin typeface="Times New Roman" panose="02020603050405020304" pitchFamily="18" charset="0"/>
              </a:rPr>
              <a:t> 2 addressed with </a:t>
            </a:r>
            <a:r>
              <a:rPr lang="en-US" sz="1800" b="1" u="sng" dirty="0">
                <a:latin typeface="Times New Roman" panose="02020603050405020304" pitchFamily="18" charset="0"/>
              </a:rPr>
              <a:t>the 100 replicates</a:t>
            </a:r>
            <a:endParaRPr lang="en-US" sz="1800" b="1" i="0" u="sng" strike="noStrike" dirty="0">
              <a:latin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Diagnostics and analyses conducted for Objective 1 also conducted for Objective 2</a:t>
            </a:r>
          </a:p>
          <a:p>
            <a:r>
              <a:rPr lang="en-US" sz="1800" dirty="0">
                <a:latin typeface="Times New Roman" panose="02020603050405020304" pitchFamily="18" charset="0"/>
                <a:cs typeface="Times New Roman" panose="02020603050405020304" pitchFamily="18" charset="0"/>
              </a:rPr>
              <a:t>However, only MPD runs for Objective 2 - MCMC runs for the four-area model developed for Objective 1 took around 14 hours, and MCMC runs for the one-area model developed for Objective 1 took many hours</a:t>
            </a:r>
          </a:p>
          <a:p>
            <a:endParaRPr lang="en-US" sz="1800" dirty="0">
              <a:latin typeface="Times New Roman" panose="02020603050405020304" pitchFamily="18" charset="0"/>
              <a:cs typeface="Times New Roman" panose="02020603050405020304" pitchFamily="18" charset="0"/>
            </a:endParaRPr>
          </a:p>
          <a:p>
            <a:r>
              <a:rPr lang="en-US" sz="1800" b="1" i="0" u="sng" strike="noStrike" baseline="0" dirty="0">
                <a:latin typeface="Times New Roman" panose="02020603050405020304" pitchFamily="18" charset="0"/>
              </a:rPr>
              <a:t>Analyses conducted over the 100 replicates:</a:t>
            </a:r>
            <a:endParaRPr lang="en-US" sz="1800" b="1" i="0" u="sng" strike="noStrike" dirty="0">
              <a:latin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(1) We compared the following predictions of the one-area and four-area models: SSB, stock status (SSB / B0), fishing pressure, age structure in select years (2014, 2017 and 2021) and YCS</a:t>
            </a:r>
          </a:p>
          <a:p>
            <a:r>
              <a:rPr lang="en-US" sz="1800" dirty="0">
                <a:latin typeface="Times New Roman" panose="02020603050405020304" pitchFamily="18" charset="0"/>
                <a:cs typeface="Times New Roman" panose="02020603050405020304" pitchFamily="18" charset="0"/>
              </a:rPr>
              <a:t>(2) We also produced boxplots of B0, B2021, stock status (B2021 / B0) and R0 to compare the one-area and four-area models</a:t>
            </a:r>
          </a:p>
          <a:p>
            <a:pPr marL="720000"/>
            <a:r>
              <a:rPr lang="en-US" sz="1400" dirty="0">
                <a:latin typeface="Times New Roman" panose="02020603050405020304" pitchFamily="18" charset="0"/>
                <a:cs typeface="Times New Roman" panose="02020603050405020304" pitchFamily="18" charset="0"/>
              </a:rPr>
              <a:t>Among all those quantities, R0 is the only quantity that is provided as input in the OM, i.e., we are able to determine bias in the estimated R0 for the four-area vs. the one-area model  </a:t>
            </a:r>
          </a:p>
          <a:p>
            <a:endParaRPr lang="en-US" sz="1800" dirty="0">
              <a:effectLst/>
              <a:latin typeface="Times New Roman" panose="02020603050405020304" pitchFamily="18" charset="0"/>
              <a:ea typeface="Calibri" panose="020F0502020204030204" pitchFamily="34" charset="0"/>
            </a:endParaRPr>
          </a:p>
          <a:p>
            <a:endParaRPr lang="en-US" sz="1800" dirty="0">
              <a:solidFill>
                <a:srgbClr val="000000"/>
              </a:solidFill>
              <a:effectLst/>
              <a:latin typeface="Times New Roman" panose="02020603050405020304" pitchFamily="18" charset="0"/>
              <a:ea typeface="SimHei" panose="02010609060101010101" pitchFamily="49" charset="-122"/>
            </a:endParaRPr>
          </a:p>
          <a:p>
            <a:endParaRPr lang="en-NZ" sz="1800" dirty="0">
              <a:effectLst/>
              <a:latin typeface="Times New Roman" panose="02020603050405020304" pitchFamily="18" charset="0"/>
              <a:ea typeface="Calibri" panose="020F0502020204030204" pitchFamily="34" charset="0"/>
            </a:endParaRPr>
          </a:p>
          <a:p>
            <a:endParaRPr lang="en-US" sz="18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545934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03C39FC-9AEF-3C95-4047-F1818658E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1022" y="2158560"/>
            <a:ext cx="3022092" cy="2137410"/>
          </a:xfrm>
          <a:prstGeom prst="rect">
            <a:avLst/>
          </a:prstGeom>
        </p:spPr>
      </p:pic>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5" name="Picture 34">
            <a:extLst>
              <a:ext uri="{FF2B5EF4-FFF2-40B4-BE49-F238E27FC236}">
                <a16:creationId xmlns:a16="http://schemas.microsoft.com/office/drawing/2014/main" id="{D862430C-0E88-50EC-F8EA-8560243B5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1022" y="4059616"/>
            <a:ext cx="3022092" cy="2137410"/>
          </a:xfrm>
          <a:prstGeom prst="rect">
            <a:avLst/>
          </a:prstGeom>
        </p:spPr>
      </p:pic>
      <p:pic>
        <p:nvPicPr>
          <p:cNvPr id="33" name="Picture 32">
            <a:extLst>
              <a:ext uri="{FF2B5EF4-FFF2-40B4-BE49-F238E27FC236}">
                <a16:creationId xmlns:a16="http://schemas.microsoft.com/office/drawing/2014/main" id="{1C1CBCDC-18EB-9A47-2CD9-9BF1AA7304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3113" y="2158560"/>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(2 / 6)</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SSBs are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 </a:t>
            </a:r>
          </a:p>
          <a:p>
            <a:r>
              <a:rPr lang="en-US" sz="1800" dirty="0">
                <a:latin typeface="Times New Roman" panose="02020603050405020304" pitchFamily="18" charset="0"/>
                <a:cs typeface="Times New Roman" panose="02020603050405020304" pitchFamily="18" charset="0"/>
              </a:rPr>
              <a:t>Median fishing pressures (over the 100 replicates) tend to be very slightly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 </a:t>
            </a:r>
          </a:p>
          <a:p>
            <a:endParaRPr lang="en-US" sz="1800" dirty="0">
              <a:solidFill>
                <a:srgbClr val="0070C0"/>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396053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3704E2-EB8C-D525-D6BA-4AAD27218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5610"/>
            <a:ext cx="5762625" cy="4067175"/>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Ross </a:t>
            </a:r>
            <a:r>
              <a:rPr lang="fr-FR" sz="2600" b="1" dirty="0" err="1">
                <a:latin typeface="Palatino Linotype" pitchFamily="18" charset="0"/>
              </a:rPr>
              <a:t>Sea</a:t>
            </a:r>
            <a:r>
              <a:rPr lang="fr-FR" sz="2600" b="1" dirty="0">
                <a:latin typeface="Palatino Linotype" pitchFamily="18" charset="0"/>
              </a:rPr>
              <a:t> </a:t>
            </a:r>
            <a:r>
              <a:rPr lang="fr-FR" sz="2600" b="1" dirty="0" err="1">
                <a:latin typeface="Palatino Linotype" pitchFamily="18" charset="0"/>
              </a:rPr>
              <a:t>region</a:t>
            </a:r>
            <a:r>
              <a:rPr lang="fr-FR" sz="2600" b="1" dirty="0">
                <a:latin typeface="Palatino Linotype" pitchFamily="18" charset="0"/>
              </a:rPr>
              <a:t> </a:t>
            </a:r>
            <a:r>
              <a:rPr lang="fr-FR" sz="2600" b="1" dirty="0" err="1">
                <a:latin typeface="Palatino Linotype" pitchFamily="18" charset="0"/>
              </a:rPr>
              <a:t>Antarctic</a:t>
            </a:r>
            <a:r>
              <a:rPr lang="fr-FR" sz="2600" b="1" dirty="0">
                <a:latin typeface="Palatino Linotype" pitchFamily="18" charset="0"/>
              </a:rPr>
              <a:t> </a:t>
            </a:r>
            <a:r>
              <a:rPr lang="fr-FR" sz="2600" b="1" dirty="0" err="1">
                <a:latin typeface="Palatino Linotype" pitchFamily="18" charset="0"/>
              </a:rPr>
              <a:t>toothfish</a:t>
            </a:r>
            <a:r>
              <a:rPr lang="fr-FR" sz="2600" b="1" dirty="0">
                <a:latin typeface="Palatino Linotype" pitchFamily="18" charset="0"/>
              </a:rPr>
              <a:t> (TOA) (1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ffectLst/>
                <a:latin typeface="Times New Roman" panose="02020603050405020304" pitchFamily="18" charset="0"/>
                <a:ea typeface="SimHei" panose="02010609060101010101" pitchFamily="49" charset="-122"/>
              </a:rPr>
              <a:t>Antarctic toothfish (</a:t>
            </a:r>
            <a:r>
              <a:rPr lang="en-US" sz="1600" i="1" dirty="0" err="1">
                <a:effectLst/>
                <a:latin typeface="Times New Roman" panose="02020603050405020304" pitchFamily="18" charset="0"/>
                <a:ea typeface="SimHei" panose="02010609060101010101" pitchFamily="49" charset="-122"/>
              </a:rPr>
              <a:t>Dissostichus</a:t>
            </a:r>
            <a:r>
              <a:rPr lang="en-US" sz="1600" i="1" dirty="0">
                <a:effectLst/>
                <a:latin typeface="Times New Roman" panose="02020603050405020304" pitchFamily="18" charset="0"/>
                <a:ea typeface="SimHei" panose="02010609060101010101" pitchFamily="49" charset="-122"/>
              </a:rPr>
              <a:t> </a:t>
            </a:r>
            <a:r>
              <a:rPr lang="en-US" sz="1600" i="1" dirty="0" err="1">
                <a:effectLst/>
                <a:latin typeface="Times New Roman" panose="02020603050405020304" pitchFamily="18" charset="0"/>
                <a:ea typeface="SimHei" panose="02010609060101010101" pitchFamily="49" charset="-122"/>
              </a:rPr>
              <a:t>mawsoni</a:t>
            </a:r>
            <a:r>
              <a:rPr lang="en-US" sz="1600" dirty="0">
                <a:effectLst/>
                <a:latin typeface="Times New Roman" panose="02020603050405020304" pitchFamily="18" charset="0"/>
                <a:ea typeface="SimHei" panose="02010609060101010101" pitchFamily="49" charset="-122"/>
              </a:rPr>
              <a:t>; TOA): Economically-important large-bodied species of family </a:t>
            </a:r>
            <a:r>
              <a:rPr lang="en-US" sz="1600" dirty="0" err="1">
                <a:effectLst/>
                <a:latin typeface="Times New Roman" panose="02020603050405020304" pitchFamily="18" charset="0"/>
                <a:ea typeface="SimHei" panose="02010609060101010101" pitchFamily="49" charset="-122"/>
              </a:rPr>
              <a:t>Nototheniidae</a:t>
            </a:r>
            <a:r>
              <a:rPr lang="en-US" sz="1600" dirty="0">
                <a:effectLst/>
                <a:latin typeface="Times New Roman" panose="02020603050405020304" pitchFamily="18" charset="0"/>
                <a:ea typeface="SimHei" panose="02010609060101010101" pitchFamily="49" charset="-122"/>
              </a:rPr>
              <a:t>, endemic </a:t>
            </a:r>
            <a:r>
              <a:rPr lang="en-NZ" sz="1600" dirty="0">
                <a:effectLst/>
                <a:latin typeface="Times New Roman" panose="02020603050405020304" pitchFamily="18" charset="0"/>
                <a:ea typeface="Calibri" panose="020F0502020204030204" pitchFamily="34" charset="0"/>
              </a:rPr>
              <a:t>to Antarctic and sub-Antarctic waters</a:t>
            </a:r>
            <a:r>
              <a:rPr lang="en-NZ" sz="1600" dirty="0">
                <a:effectLst/>
                <a:latin typeface="Times New Roman" panose="02020603050405020304" pitchFamily="18" charset="0"/>
                <a:ea typeface="SimHei" panose="02010609060101010101" pitchFamily="49" charset="-122"/>
              </a:rPr>
              <a:t> </a:t>
            </a:r>
          </a:p>
          <a:p>
            <a:r>
              <a:rPr lang="en-NZ" sz="1600" dirty="0">
                <a:solidFill>
                  <a:srgbClr val="000000"/>
                </a:solidFill>
                <a:latin typeface="Times New Roman" panose="02020603050405020304" pitchFamily="18" charset="0"/>
                <a:ea typeface="SimHei" panose="02010609060101010101" pitchFamily="49" charset="-122"/>
              </a:rPr>
              <a:t>Key ecological feature: Ontogenetic spatial distribution patterns (</a:t>
            </a:r>
            <a:r>
              <a:rPr lang="en-NZ" sz="1600" dirty="0" err="1">
                <a:effectLst/>
                <a:latin typeface="Times New Roman" panose="02020603050405020304" pitchFamily="18" charset="0"/>
                <a:ea typeface="Calibri" panose="020F0502020204030204" pitchFamily="34" charset="0"/>
              </a:rPr>
              <a:t>Hanchet</a:t>
            </a:r>
            <a:r>
              <a:rPr lang="en-NZ" sz="1600" dirty="0">
                <a:effectLst/>
                <a:latin typeface="Times New Roman" panose="02020603050405020304" pitchFamily="18" charset="0"/>
                <a:ea typeface="Calibri" panose="020F0502020204030204" pitchFamily="34" charset="0"/>
              </a:rPr>
              <a:t> et al., 2008</a:t>
            </a:r>
            <a:r>
              <a:rPr lang="en-NZ" sz="1600" dirty="0">
                <a:solidFill>
                  <a:srgbClr val="000000"/>
                </a:solidFill>
                <a:latin typeface="Times New Roman" panose="02020603050405020304" pitchFamily="18" charset="0"/>
                <a:ea typeface="SimHei" panose="02010609060101010101" pitchFamily="49" charset="-122"/>
              </a:rPr>
              <a:t>): </a:t>
            </a:r>
          </a:p>
          <a:p>
            <a:pPr marL="720000"/>
            <a:r>
              <a:rPr lang="en-US" sz="1200" dirty="0">
                <a:latin typeface="Times New Roman" panose="02020603050405020304" pitchFamily="18" charset="0"/>
                <a:ea typeface="SimHei" panose="02010609060101010101" pitchFamily="49" charset="-122"/>
              </a:rPr>
              <a:t>J</a:t>
            </a:r>
            <a:r>
              <a:rPr lang="en-US" sz="1200" dirty="0">
                <a:effectLst/>
                <a:latin typeface="Times New Roman" panose="02020603050405020304" pitchFamily="18" charset="0"/>
                <a:ea typeface="SimHei" panose="02010609060101010101" pitchFamily="49" charset="-122"/>
              </a:rPr>
              <a:t>uveniles and young adults recruit </a:t>
            </a:r>
            <a:r>
              <a:rPr lang="en-US" sz="1200" dirty="0">
                <a:latin typeface="Times New Roman" panose="02020603050405020304" pitchFamily="18" charset="0"/>
                <a:ea typeface="SimHei" panose="02010609060101010101" pitchFamily="49" charset="-122"/>
              </a:rPr>
              <a:t>to</a:t>
            </a:r>
            <a:r>
              <a:rPr lang="en-US" sz="1200" dirty="0">
                <a:effectLst/>
                <a:latin typeface="Times New Roman" panose="02020603050405020304" pitchFamily="18" charset="0"/>
                <a:ea typeface="SimHei" panose="02010609060101010101" pitchFamily="49" charset="-122"/>
              </a:rPr>
              <a:t> the Ross Sea region (RSR) shelf (i.e., at depths less than 800 m)</a:t>
            </a:r>
          </a:p>
          <a:p>
            <a:pPr marL="720000"/>
            <a:r>
              <a:rPr lang="en-US" sz="1200" dirty="0">
                <a:effectLst/>
                <a:latin typeface="Times New Roman" panose="02020603050405020304" pitchFamily="18" charset="0"/>
                <a:ea typeface="SimHei" panose="02010609060101010101" pitchFamily="49" charset="-122"/>
              </a:rPr>
              <a:t>Antarctic toothfish undertake ontogenetic migrations, i.e., move into deeper waters as they grow older</a:t>
            </a:r>
          </a:p>
          <a:p>
            <a:r>
              <a:rPr lang="en-US" sz="1600" dirty="0">
                <a:effectLst/>
                <a:latin typeface="Times New Roman" panose="02020603050405020304" pitchFamily="18" charset="0"/>
                <a:ea typeface="SimHei" panose="02010609060101010101" pitchFamily="49" charset="-122"/>
              </a:rPr>
              <a:t>Spawning takes place in the north, on seamounts, ridges and banks, in winter likely between </a:t>
            </a:r>
            <a:r>
              <a:rPr lang="en-NZ" sz="1600" dirty="0">
                <a:effectLst/>
                <a:latin typeface="Times New Roman" panose="02020603050405020304" pitchFamily="18" charset="0"/>
                <a:ea typeface="Calibri" panose="020F0502020204030204" pitchFamily="34" charset="0"/>
              </a:rPr>
              <a:t>mid-July and August (</a:t>
            </a:r>
            <a:r>
              <a:rPr lang="en-NZ" sz="1600" dirty="0" err="1">
                <a:effectLst/>
                <a:latin typeface="Times New Roman" panose="02020603050405020304" pitchFamily="18" charset="0"/>
                <a:ea typeface="Calibri" panose="020F0502020204030204" pitchFamily="34" charset="0"/>
              </a:rPr>
              <a:t>Hanchet</a:t>
            </a:r>
            <a:r>
              <a:rPr lang="en-NZ" sz="1600" dirty="0">
                <a:effectLst/>
                <a:latin typeface="Times New Roman" panose="02020603050405020304" pitchFamily="18" charset="0"/>
                <a:ea typeface="Calibri" panose="020F0502020204030204" pitchFamily="34" charset="0"/>
              </a:rPr>
              <a:t> et al., 2010; Parker et al., 2019)</a:t>
            </a:r>
          </a:p>
          <a:p>
            <a:pPr marL="720000"/>
            <a:r>
              <a:rPr lang="en-NZ" sz="1200" dirty="0">
                <a:effectLst/>
                <a:latin typeface="Times New Roman" panose="02020603050405020304" pitchFamily="18" charset="0"/>
                <a:ea typeface="Calibri" panose="020F0502020204030204" pitchFamily="34" charset="0"/>
              </a:rPr>
              <a:t>Th</a:t>
            </a:r>
            <a:r>
              <a:rPr lang="en-NZ" sz="1200" dirty="0">
                <a:latin typeface="Times New Roman" panose="02020603050405020304" pitchFamily="18" charset="0"/>
                <a:ea typeface="Calibri" panose="020F0502020204030204" pitchFamily="34" charset="0"/>
              </a:rPr>
              <a:t>e e</a:t>
            </a:r>
            <a:r>
              <a:rPr lang="en-NZ" sz="1200" dirty="0">
                <a:effectLst/>
                <a:latin typeface="Times New Roman" panose="02020603050405020304" pitchFamily="18" charset="0"/>
                <a:ea typeface="Calibri" panose="020F0502020204030204" pitchFamily="34" charset="0"/>
              </a:rPr>
              <a:t>ggs and larvae of </a:t>
            </a:r>
            <a:r>
              <a:rPr lang="en-US" sz="1200" dirty="0">
                <a:effectLst/>
                <a:latin typeface="Times New Roman" panose="02020603050405020304" pitchFamily="18" charset="0"/>
                <a:ea typeface="SimHei" panose="02010609060101010101" pitchFamily="49" charset="-122"/>
              </a:rPr>
              <a:t>Antarctic toothfish are </a:t>
            </a:r>
            <a:r>
              <a:rPr lang="en-NZ" sz="1200" dirty="0">
                <a:effectLst/>
                <a:latin typeface="Times New Roman" panose="02020603050405020304" pitchFamily="18" charset="0"/>
                <a:ea typeface="Calibri" panose="020F0502020204030204" pitchFamily="34" charset="0"/>
              </a:rPr>
              <a:t>then transported by the Ross Sea gyre to the RSR shelf</a:t>
            </a:r>
          </a:p>
          <a:p>
            <a:r>
              <a:rPr lang="en-NZ" sz="1600" dirty="0">
                <a:latin typeface="Times New Roman" panose="02020603050405020304" pitchFamily="18" charset="0"/>
                <a:ea typeface="Calibri" panose="020F0502020204030204" pitchFamily="34" charset="0"/>
              </a:rPr>
              <a:t>RSR Antarctic toothfish is considered an enclosed unit stock centred on the Ross Sea gyre, based on s</a:t>
            </a:r>
            <a:r>
              <a:rPr lang="en-NZ" sz="1600" dirty="0">
                <a:effectLst/>
                <a:latin typeface="Times New Roman" panose="02020603050405020304" pitchFamily="18" charset="0"/>
                <a:ea typeface="Calibri" panose="020F0502020204030204" pitchFamily="34" charset="0"/>
              </a:rPr>
              <a:t>tock structure analyses (Parker et al., 2014)</a:t>
            </a:r>
            <a:endParaRPr lang="en-US" sz="1600" i="0" u="none" strike="noStrike" baseline="0" dirty="0">
              <a:solidFill>
                <a:srgbClr val="000000"/>
              </a:solidFill>
              <a:latin typeface="Times New Roman" panose="02020603050405020304" pitchFamily="18" charset="0"/>
            </a:endParaRPr>
          </a:p>
        </p:txBody>
      </p:sp>
      <p:sp>
        <p:nvSpPr>
          <p:cNvPr id="3" name="TextBox 2">
            <a:extLst>
              <a:ext uri="{FF2B5EF4-FFF2-40B4-BE49-F238E27FC236}">
                <a16:creationId xmlns:a16="http://schemas.microsoft.com/office/drawing/2014/main" id="{D95FE227-2A59-5BE6-C7E9-6B6DD4F8C22E}"/>
              </a:ext>
            </a:extLst>
          </p:cNvPr>
          <p:cNvSpPr txBox="1"/>
          <p:nvPr/>
        </p:nvSpPr>
        <p:spPr>
          <a:xfrm>
            <a:off x="5595572" y="4809989"/>
            <a:ext cx="3473694" cy="1277273"/>
          </a:xfrm>
          <a:prstGeom prst="rect">
            <a:avLst/>
          </a:prstGeom>
          <a:noFill/>
        </p:spPr>
        <p:txBody>
          <a:bodyPr wrap="square" rtlCol="0">
            <a:spAutoFit/>
          </a:bodyPr>
          <a:lstStyle/>
          <a:p>
            <a:r>
              <a:rPr lang="en-US" sz="1100" i="0" u="none" strike="noStrike" baseline="0" dirty="0">
                <a:latin typeface="Arial" panose="020B0604020202020204" pitchFamily="34" charset="0"/>
                <a:cs typeface="Arial" panose="020B0604020202020204" pitchFamily="34" charset="0"/>
              </a:rPr>
              <a:t>Hypothesized biological structure for Antarctic toothfish stocks in the Ross Sea region (black text and grey arrows) and Amundsen Sea region (blue text and arrows). Eggs/larvae (&lt;30 cm), juveniles (30–80 cm), subadults (80–120 cm), spawning (&gt;120 cm). Italics indicate uncertain distribution (Fig. 10 from Parker et al., 2014)</a:t>
            </a:r>
            <a:endParaRPr lang="en-NZ" sz="11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8B03636-971C-82F3-DE81-4121888AC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706" y="4809989"/>
            <a:ext cx="2743200" cy="1666875"/>
          </a:xfrm>
          <a:prstGeom prst="rect">
            <a:avLst/>
          </a:prstGeom>
        </p:spPr>
      </p:pic>
    </p:spTree>
    <p:extLst>
      <p:ext uri="{BB962C8B-B14F-4D97-AF65-F5344CB8AC3E}">
        <p14:creationId xmlns:p14="http://schemas.microsoft.com/office/powerpoint/2010/main" val="425468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1" name="Picture 30">
            <a:extLst>
              <a:ext uri="{FF2B5EF4-FFF2-40B4-BE49-F238E27FC236}">
                <a16:creationId xmlns:a16="http://schemas.microsoft.com/office/drawing/2014/main" id="{9A0C3CBF-A3E1-9D85-6B77-A064FD5912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10" y="2575967"/>
            <a:ext cx="3022092" cy="2137410"/>
          </a:xfrm>
          <a:prstGeom prst="rect">
            <a:avLst/>
          </a:prstGeom>
        </p:spPr>
      </p:pic>
      <p:pic>
        <p:nvPicPr>
          <p:cNvPr id="29" name="Picture 28">
            <a:extLst>
              <a:ext uri="{FF2B5EF4-FFF2-40B4-BE49-F238E27FC236}">
                <a16:creationId xmlns:a16="http://schemas.microsoft.com/office/drawing/2014/main" id="{70B4391E-B632-7343-81BB-DE4511E0D9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9046" y="2569364"/>
            <a:ext cx="3022092" cy="2137410"/>
          </a:xfrm>
          <a:prstGeom prst="rect">
            <a:avLst/>
          </a:prstGeom>
        </p:spPr>
      </p:pic>
      <p:pic>
        <p:nvPicPr>
          <p:cNvPr id="25" name="Picture 24">
            <a:extLst>
              <a:ext uri="{FF2B5EF4-FFF2-40B4-BE49-F238E27FC236}">
                <a16:creationId xmlns:a16="http://schemas.microsoft.com/office/drawing/2014/main" id="{A4072003-367C-1C41-14DA-0BE2F86389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9125" y="2582571"/>
            <a:ext cx="3022092" cy="2137410"/>
          </a:xfrm>
          <a:prstGeom prst="rect">
            <a:avLst/>
          </a:prstGeom>
        </p:spPr>
      </p:pic>
      <p:pic>
        <p:nvPicPr>
          <p:cNvPr id="37" name="Picture 36">
            <a:extLst>
              <a:ext uri="{FF2B5EF4-FFF2-40B4-BE49-F238E27FC236}">
                <a16:creationId xmlns:a16="http://schemas.microsoft.com/office/drawing/2014/main" id="{9D755FA6-9C55-44D1-6548-796C5FB9F8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7694" y="4466486"/>
            <a:ext cx="3022092" cy="2137410"/>
          </a:xfrm>
          <a:prstGeom prst="rect">
            <a:avLst/>
          </a:prstGeom>
        </p:spPr>
      </p:pic>
      <p:pic>
        <p:nvPicPr>
          <p:cNvPr id="35" name="Picture 34">
            <a:extLst>
              <a:ext uri="{FF2B5EF4-FFF2-40B4-BE49-F238E27FC236}">
                <a16:creationId xmlns:a16="http://schemas.microsoft.com/office/drawing/2014/main" id="{4D91C98F-2C55-AABC-A7CA-041ED39275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9045" y="4459286"/>
            <a:ext cx="3022092" cy="2137410"/>
          </a:xfrm>
          <a:prstGeom prst="rect">
            <a:avLst/>
          </a:prstGeom>
        </p:spPr>
      </p:pic>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3" name="Picture 32">
            <a:extLst>
              <a:ext uri="{FF2B5EF4-FFF2-40B4-BE49-F238E27FC236}">
                <a16:creationId xmlns:a16="http://schemas.microsoft.com/office/drawing/2014/main" id="{12AF2788-1B0E-0E86-1EC6-70D434727B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9125" y="4459286"/>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(3 / 6)</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There are differences in the abundances-at-age estimated by the </a:t>
            </a:r>
            <a:r>
              <a:rPr lang="en-US" sz="1800" dirty="0">
                <a:solidFill>
                  <a:srgbClr val="FF0000"/>
                </a:solidFill>
                <a:latin typeface="Times New Roman" panose="02020603050405020304" pitchFamily="18" charset="0"/>
                <a:cs typeface="Times New Roman" panose="02020603050405020304" pitchFamily="18" charset="0"/>
              </a:rPr>
              <a:t>four-area </a:t>
            </a:r>
            <a:r>
              <a:rPr lang="en-US" sz="1800" dirty="0">
                <a:latin typeface="Times New Roman" panose="02020603050405020304" pitchFamily="18" charset="0"/>
                <a:cs typeface="Times New Roman" panose="02020603050405020304" pitchFamily="18" charset="0"/>
              </a:rPr>
              <a:t>and the </a:t>
            </a:r>
            <a:r>
              <a:rPr lang="en-US" sz="1800" dirty="0">
                <a:solidFill>
                  <a:srgbClr val="0070C0"/>
                </a:solidFill>
                <a:latin typeface="Times New Roman" panose="02020603050405020304" pitchFamily="18" charset="0"/>
                <a:cs typeface="Times New Roman" panose="02020603050405020304" pitchFamily="18" charset="0"/>
              </a:rPr>
              <a:t>one-area</a:t>
            </a:r>
            <a:r>
              <a:rPr lang="en-US" sz="1800" dirty="0">
                <a:latin typeface="Times New Roman" panose="02020603050405020304" pitchFamily="18" charset="0"/>
                <a:cs typeface="Times New Roman" panose="02020603050405020304" pitchFamily="18" charset="0"/>
              </a:rPr>
              <a:t> models, especially more variability in age structure for the younger ages (&lt; 15-year-old) in the </a:t>
            </a:r>
            <a:r>
              <a:rPr lang="en-US" sz="1800" dirty="0">
                <a:solidFill>
                  <a:srgbClr val="FF0000"/>
                </a:solidFill>
                <a:latin typeface="Times New Roman" panose="02020603050405020304" pitchFamily="18" charset="0"/>
                <a:cs typeface="Times New Roman" panose="02020603050405020304" pitchFamily="18" charset="0"/>
              </a:rPr>
              <a:t>four-area model</a:t>
            </a:r>
            <a:endParaRPr lang="en-US" sz="1800" dirty="0">
              <a:effectLst/>
              <a:latin typeface="Times New Roman" panose="02020603050405020304" pitchFamily="18" charset="0"/>
              <a:ea typeface="Calibri" panose="020F0502020204030204" pitchFamily="34" charset="0"/>
            </a:endParaRPr>
          </a:p>
          <a:p>
            <a:endParaRPr lang="en-US" sz="1800" dirty="0">
              <a:solidFill>
                <a:srgbClr val="000000"/>
              </a:solidFill>
              <a:effectLst/>
              <a:latin typeface="Times New Roman" panose="02020603050405020304" pitchFamily="18" charset="0"/>
              <a:ea typeface="SimHei" panose="02010609060101010101" pitchFamily="49" charset="-122"/>
            </a:endParaRPr>
          </a:p>
          <a:p>
            <a:endParaRPr lang="en-NZ" sz="1800" dirty="0">
              <a:effectLst/>
              <a:latin typeface="Times New Roman" panose="02020603050405020304" pitchFamily="18" charset="0"/>
              <a:ea typeface="Calibri" panose="020F0502020204030204" pitchFamily="34" charset="0"/>
            </a:endParaRPr>
          </a:p>
          <a:p>
            <a:endParaRPr lang="en-US" sz="1800" i="0" u="none" strike="noStrike" baseline="0" dirty="0">
              <a:solidFill>
                <a:srgbClr val="000000"/>
              </a:solidFill>
              <a:latin typeface="Times New Roman" panose="02020603050405020304" pitchFamily="18" charset="0"/>
            </a:endParaRPr>
          </a:p>
        </p:txBody>
      </p:sp>
      <p:sp>
        <p:nvSpPr>
          <p:cNvPr id="39" name="TextBox 38">
            <a:extLst>
              <a:ext uri="{FF2B5EF4-FFF2-40B4-BE49-F238E27FC236}">
                <a16:creationId xmlns:a16="http://schemas.microsoft.com/office/drawing/2014/main" id="{60CDC744-0C62-F39A-5806-9CDF49487B67}"/>
              </a:ext>
            </a:extLst>
          </p:cNvPr>
          <p:cNvSpPr txBox="1"/>
          <p:nvPr/>
        </p:nvSpPr>
        <p:spPr>
          <a:xfrm rot="16200000" flipH="1">
            <a:off x="566755" y="3046303"/>
            <a:ext cx="1886259" cy="954107"/>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Median value over all replicates plus ranges of values</a:t>
            </a:r>
          </a:p>
          <a:p>
            <a:pPr algn="ctr"/>
            <a:endParaRPr lang="en-NZ" sz="14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5CAB3A-74D1-E934-08F2-5CB6AB861E31}"/>
              </a:ext>
            </a:extLst>
          </p:cNvPr>
          <p:cNvSpPr txBox="1"/>
          <p:nvPr/>
        </p:nvSpPr>
        <p:spPr>
          <a:xfrm rot="16200000" flipH="1">
            <a:off x="574397" y="5025160"/>
            <a:ext cx="1886259" cy="738664"/>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Median value over all replicates </a:t>
            </a:r>
          </a:p>
          <a:p>
            <a:pPr algn="ctr"/>
            <a:endParaRPr lang="en-NZ"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6C33C3E-D699-6E3B-1825-929224EEDC19}"/>
              </a:ext>
            </a:extLst>
          </p:cNvPr>
          <p:cNvSpPr txBox="1"/>
          <p:nvPr/>
        </p:nvSpPr>
        <p:spPr>
          <a:xfrm flipH="1">
            <a:off x="1998654" y="2115543"/>
            <a:ext cx="3022087"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2014</a:t>
            </a:r>
          </a:p>
          <a:p>
            <a:pPr algn="ctr"/>
            <a:endParaRPr lang="en-NZ" sz="14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F680FCF-7A2E-6F1C-A1B7-B50E6D51C329}"/>
              </a:ext>
            </a:extLst>
          </p:cNvPr>
          <p:cNvSpPr txBox="1"/>
          <p:nvPr/>
        </p:nvSpPr>
        <p:spPr>
          <a:xfrm flipH="1">
            <a:off x="4828525" y="2102336"/>
            <a:ext cx="3022087"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2017</a:t>
            </a:r>
          </a:p>
          <a:p>
            <a:pPr algn="ctr"/>
            <a:endParaRPr lang="en-NZ" sz="14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AEA3658-A4D6-6C64-438C-7082C323BAAD}"/>
              </a:ext>
            </a:extLst>
          </p:cNvPr>
          <p:cNvSpPr txBox="1"/>
          <p:nvPr/>
        </p:nvSpPr>
        <p:spPr>
          <a:xfrm flipH="1">
            <a:off x="7651064" y="2116058"/>
            <a:ext cx="3022087" cy="523220"/>
          </a:xfrm>
          <a:prstGeom prst="rect">
            <a:avLst/>
          </a:prstGeom>
          <a:noFill/>
        </p:spPr>
        <p:txBody>
          <a:bodyPr wrap="square" rtlCol="0">
            <a:spAutoFit/>
          </a:bodyPr>
          <a:lstStyle/>
          <a:p>
            <a:pPr algn="ctr"/>
            <a:r>
              <a:rPr lang="en-NZ" sz="1400" dirty="0">
                <a:latin typeface="Arial" panose="020B0604020202020204" pitchFamily="34" charset="0"/>
                <a:cs typeface="Arial" panose="020B0604020202020204" pitchFamily="34" charset="0"/>
              </a:rPr>
              <a:t>2021</a:t>
            </a:r>
          </a:p>
          <a:p>
            <a:pPr algn="ctr"/>
            <a:endParaRPr lang="en-NZ"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74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0FF3E6C-771F-07C2-3B13-BF741729A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5200" y="2363712"/>
            <a:ext cx="3022092" cy="2137410"/>
          </a:xfrm>
          <a:prstGeom prst="rect">
            <a:avLst/>
          </a:prstGeom>
        </p:spPr>
      </p:pic>
      <p:pic>
        <p:nvPicPr>
          <p:cNvPr id="27" name="Picture 26">
            <a:extLst>
              <a:ext uri="{FF2B5EF4-FFF2-40B4-BE49-F238E27FC236}">
                <a16:creationId xmlns:a16="http://schemas.microsoft.com/office/drawing/2014/main" id="{3DBC77F6-5776-9420-090D-5CC41CE8B4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199" y="4243101"/>
            <a:ext cx="3022092" cy="2137410"/>
          </a:xfrm>
          <a:prstGeom prst="rect">
            <a:avLst/>
          </a:prstGeom>
        </p:spPr>
      </p:pic>
      <p:pic>
        <p:nvPicPr>
          <p:cNvPr id="20" name="Picture 19">
            <a:extLst>
              <a:ext uri="{FF2B5EF4-FFF2-40B4-BE49-F238E27FC236}">
                <a16:creationId xmlns:a16="http://schemas.microsoft.com/office/drawing/2014/main" id="{93A73BD8-DAA6-78BB-AD21-31146D176D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7148" y="2363712"/>
            <a:ext cx="3022092" cy="2137410"/>
          </a:xfrm>
          <a:prstGeom prst="rect">
            <a:avLst/>
          </a:prstGeom>
        </p:spPr>
      </p:pic>
      <p:pic>
        <p:nvPicPr>
          <p:cNvPr id="24" name="Picture 23">
            <a:extLst>
              <a:ext uri="{FF2B5EF4-FFF2-40B4-BE49-F238E27FC236}">
                <a16:creationId xmlns:a16="http://schemas.microsoft.com/office/drawing/2014/main" id="{CE7EEBCE-0287-4BA2-14F6-68A1E100B3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6288" y="4249210"/>
            <a:ext cx="3022092" cy="2137410"/>
          </a:xfrm>
          <a:prstGeom prst="rect">
            <a:avLst/>
          </a:prstGeom>
        </p:spPr>
      </p:pic>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(4 / 6)</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1113081"/>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Age structure results can be explained by looking at YCS results</a:t>
            </a:r>
          </a:p>
          <a:p>
            <a:r>
              <a:rPr lang="en-US" sz="1800" dirty="0">
                <a:latin typeface="Times New Roman" panose="02020603050405020304" pitchFamily="18" charset="0"/>
                <a:cs typeface="Times New Roman" panose="02020603050405020304" pitchFamily="18" charset="0"/>
              </a:rPr>
              <a:t>Looking at individual replicates, estimated YCS’s have more interannual variability with the </a:t>
            </a:r>
            <a:r>
              <a:rPr lang="en-US" sz="1800" dirty="0">
                <a:solidFill>
                  <a:srgbClr val="FF0000"/>
                </a:solidFill>
                <a:latin typeface="Times New Roman" panose="02020603050405020304" pitchFamily="18" charset="0"/>
                <a:cs typeface="Times New Roman" panose="02020603050405020304" pitchFamily="18" charset="0"/>
              </a:rPr>
              <a:t>four-area model </a:t>
            </a:r>
            <a:r>
              <a:rPr lang="en-US" sz="1800" dirty="0">
                <a:latin typeface="Times New Roman" panose="02020603050405020304" pitchFamily="18" charset="0"/>
                <a:cs typeface="Times New Roman" panose="02020603050405020304" pitchFamily="18" charset="0"/>
              </a:rPr>
              <a:t>compared to the </a:t>
            </a:r>
            <a:r>
              <a:rPr lang="en-US" sz="1800" dirty="0">
                <a:solidFill>
                  <a:srgbClr val="0070C0"/>
                </a:solidFill>
                <a:latin typeface="Times New Roman" panose="02020603050405020304" pitchFamily="18" charset="0"/>
                <a:cs typeface="Times New Roman" panose="02020603050405020304" pitchFamily="18" charset="0"/>
              </a:rPr>
              <a:t>one-area model </a:t>
            </a:r>
            <a:r>
              <a:rPr lang="en-US" sz="1800" dirty="0">
                <a:latin typeface="Times New Roman" panose="02020603050405020304" pitchFamily="18" charset="0"/>
                <a:cs typeface="Times New Roman" panose="02020603050405020304" pitchFamily="18" charset="0"/>
              </a:rPr>
              <a:t>– 4 examples here: </a:t>
            </a:r>
          </a:p>
          <a:p>
            <a:endParaRPr lang="en-US" sz="1800" dirty="0">
              <a:solidFill>
                <a:srgbClr val="000000"/>
              </a:solidFill>
              <a:effectLst/>
              <a:latin typeface="Times New Roman" panose="02020603050405020304" pitchFamily="18" charset="0"/>
              <a:ea typeface="SimHei" panose="02010609060101010101" pitchFamily="49" charset="-122"/>
            </a:endParaRPr>
          </a:p>
          <a:p>
            <a:endParaRPr lang="en-NZ" sz="1800" dirty="0">
              <a:effectLst/>
              <a:latin typeface="Times New Roman" panose="02020603050405020304" pitchFamily="18" charset="0"/>
              <a:ea typeface="Calibri" panose="020F0502020204030204" pitchFamily="34" charset="0"/>
            </a:endParaRPr>
          </a:p>
          <a:p>
            <a:endParaRPr lang="en-US" sz="18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88076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F238195B-64A7-4FDE-60E6-ED6C517647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8056" y="2252908"/>
            <a:ext cx="3022092" cy="2137410"/>
          </a:xfrm>
          <a:prstGeom prst="rect">
            <a:avLst/>
          </a:prstGeom>
        </p:spPr>
      </p:pic>
      <p:pic>
        <p:nvPicPr>
          <p:cNvPr id="37" name="Picture 36">
            <a:extLst>
              <a:ext uri="{FF2B5EF4-FFF2-40B4-BE49-F238E27FC236}">
                <a16:creationId xmlns:a16="http://schemas.microsoft.com/office/drawing/2014/main" id="{6D0BB76E-5286-861D-86AB-FBE7E138A1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5964" y="2252909"/>
            <a:ext cx="3022092" cy="2137410"/>
          </a:xfrm>
          <a:prstGeom prst="rect">
            <a:avLst/>
          </a:prstGeom>
        </p:spPr>
      </p:pic>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(5 / 6)</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Initial SSB (B0)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 </a:t>
            </a:r>
          </a:p>
          <a:p>
            <a:r>
              <a:rPr lang="en-US" sz="1800" dirty="0">
                <a:latin typeface="Times New Roman" panose="02020603050405020304" pitchFamily="18" charset="0"/>
                <a:cs typeface="Times New Roman" panose="02020603050405020304" pitchFamily="18" charset="0"/>
              </a:rPr>
              <a:t>Current SSB (B2021) very slightly higher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than for the </a:t>
            </a:r>
            <a:r>
              <a:rPr lang="en-US" sz="1800" dirty="0">
                <a:solidFill>
                  <a:srgbClr val="0070C0"/>
                </a:solidFill>
                <a:latin typeface="Times New Roman" panose="02020603050405020304" pitchFamily="18" charset="0"/>
                <a:cs typeface="Times New Roman" panose="02020603050405020304" pitchFamily="18" charset="0"/>
              </a:rPr>
              <a:t>one-area model</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Current status (B2021 / B0) similar for the </a:t>
            </a:r>
            <a:r>
              <a:rPr lang="en-US" sz="1800" dirty="0">
                <a:solidFill>
                  <a:srgbClr val="FF0000"/>
                </a:solidFill>
                <a:latin typeface="Times New Roman" panose="02020603050405020304" pitchFamily="18" charset="0"/>
                <a:cs typeface="Times New Roman" panose="02020603050405020304" pitchFamily="18" charset="0"/>
              </a:rPr>
              <a:t>four-area model</a:t>
            </a:r>
            <a:r>
              <a:rPr lang="en-US" sz="1800" dirty="0">
                <a:latin typeface="Times New Roman" panose="02020603050405020304" pitchFamily="18" charset="0"/>
                <a:cs typeface="Times New Roman" panose="02020603050405020304" pitchFamily="18" charset="0"/>
              </a:rPr>
              <a:t> and the </a:t>
            </a:r>
            <a:r>
              <a:rPr lang="en-US" sz="1800" dirty="0">
                <a:solidFill>
                  <a:srgbClr val="0070C0"/>
                </a:solidFill>
                <a:latin typeface="Times New Roman" panose="02020603050405020304" pitchFamily="18" charset="0"/>
                <a:cs typeface="Times New Roman" panose="02020603050405020304" pitchFamily="18" charset="0"/>
              </a:rPr>
              <a:t>one-area model </a:t>
            </a:r>
            <a:endParaRPr lang="en-US" sz="18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5" name="Picture 34">
            <a:extLst>
              <a:ext uri="{FF2B5EF4-FFF2-40B4-BE49-F238E27FC236}">
                <a16:creationId xmlns:a16="http://schemas.microsoft.com/office/drawing/2014/main" id="{5B1D9499-8A64-D070-4914-2102BFD42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5964" y="4280975"/>
            <a:ext cx="3022092" cy="2137410"/>
          </a:xfrm>
          <a:prstGeom prst="rect">
            <a:avLst/>
          </a:prstGeom>
        </p:spPr>
      </p:pic>
    </p:spTree>
    <p:extLst>
      <p:ext uri="{BB962C8B-B14F-4D97-AF65-F5344CB8AC3E}">
        <p14:creationId xmlns:p14="http://schemas.microsoft.com/office/powerpoint/2010/main" val="1815851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6A7212E-8D23-C248-CED3-FCAAA3791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4891" y="3618796"/>
            <a:ext cx="3608471" cy="2563188"/>
          </a:xfrm>
          <a:prstGeom prst="rect">
            <a:avLst/>
          </a:prstGeom>
        </p:spPr>
      </p:pic>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2 (6 / 6)</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5101954"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The estimated initial recruitment (R0) is higher in the </a:t>
            </a:r>
            <a:r>
              <a:rPr lang="en-US" sz="2000" dirty="0">
                <a:solidFill>
                  <a:srgbClr val="FF0000"/>
                </a:solidFill>
                <a:latin typeface="Times New Roman" panose="02020603050405020304" pitchFamily="18" charset="0"/>
                <a:cs typeface="Times New Roman" panose="02020603050405020304" pitchFamily="18" charset="0"/>
              </a:rPr>
              <a:t>four-area model</a:t>
            </a:r>
            <a:r>
              <a:rPr lang="en-US" sz="2000" dirty="0">
                <a:latin typeface="Times New Roman" panose="02020603050405020304" pitchFamily="18" charset="0"/>
                <a:cs typeface="Times New Roman" panose="02020603050405020304" pitchFamily="18" charset="0"/>
              </a:rPr>
              <a:t> than in the </a:t>
            </a:r>
            <a:r>
              <a:rPr lang="en-US" sz="2000" dirty="0">
                <a:solidFill>
                  <a:srgbClr val="0070C0"/>
                </a:solidFill>
                <a:latin typeface="Times New Roman" panose="02020603050405020304" pitchFamily="18" charset="0"/>
                <a:cs typeface="Times New Roman" panose="02020603050405020304" pitchFamily="18" charset="0"/>
              </a:rPr>
              <a:t>one-area model</a:t>
            </a:r>
            <a:endParaRPr lang="en-US" sz="2000" b="1" u="sng"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Contrary to other quantities (B0, B2021), R0 is estimated by the CASAL stock assessment models, but provided as input in the OM (R0 = 1 021 124; </a:t>
            </a:r>
            <a:r>
              <a:rPr lang="en-US" sz="2000" dirty="0">
                <a:latin typeface="Times New Roman" panose="02020603050405020304" pitchFamily="18" charset="0"/>
                <a:cs typeface="Times New Roman" panose="02020603050405020304" pitchFamily="18" charset="0"/>
                <a:hlinkClick r:id="rId3"/>
              </a:rPr>
              <a:t>https://aaronmberger-nwfsc.github.io/Spatial-Assessment-Modeling-Workshop/articles/OM_Description_TOA.html</a:t>
            </a:r>
            <a:r>
              <a:rPr lang="en-US" sz="2000" dirty="0">
                <a:latin typeface="Times New Roman" panose="02020603050405020304" pitchFamily="18" charset="0"/>
                <a:cs typeface="Times New Roman" panose="02020603050405020304" pitchFamily="18" charset="0"/>
              </a:rPr>
              <a:t>), so bias in R0 can be calculated</a:t>
            </a:r>
          </a:p>
          <a:p>
            <a:r>
              <a:rPr lang="en-US" sz="2000" dirty="0">
                <a:latin typeface="Times New Roman" panose="02020603050405020304" pitchFamily="18" charset="0"/>
                <a:cs typeface="Times New Roman" panose="02020603050405020304" pitchFamily="18" charset="0"/>
              </a:rPr>
              <a:t>The R0 estimated by all stock assessment models (</a:t>
            </a:r>
            <a:r>
              <a:rPr lang="en-US" sz="2000" dirty="0">
                <a:solidFill>
                  <a:srgbClr val="0070C0"/>
                </a:solidFill>
                <a:latin typeface="Times New Roman" panose="02020603050405020304" pitchFamily="18" charset="0"/>
                <a:cs typeface="Times New Roman" panose="02020603050405020304" pitchFamily="18" charset="0"/>
              </a:rPr>
              <a:t>one-area</a:t>
            </a:r>
            <a:r>
              <a:rPr lang="en-US" sz="2000" dirty="0">
                <a:latin typeface="Times New Roman" panose="02020603050405020304" pitchFamily="18" charset="0"/>
                <a:cs typeface="Times New Roman" panose="02020603050405020304" pitchFamily="18" charset="0"/>
              </a:rPr>
              <a:t> and </a:t>
            </a:r>
            <a:r>
              <a:rPr lang="en-US" sz="2000" dirty="0">
                <a:solidFill>
                  <a:srgbClr val="FF0000"/>
                </a:solidFill>
                <a:latin typeface="Times New Roman" panose="02020603050405020304" pitchFamily="18" charset="0"/>
                <a:cs typeface="Times New Roman" panose="02020603050405020304" pitchFamily="18" charset="0"/>
              </a:rPr>
              <a:t>four-area</a:t>
            </a:r>
            <a:r>
              <a:rPr lang="en-US" sz="2000" dirty="0">
                <a:latin typeface="Times New Roman" panose="02020603050405020304" pitchFamily="18" charset="0"/>
                <a:cs typeface="Times New Roman" panose="02020603050405020304" pitchFamily="18" charset="0"/>
              </a:rPr>
              <a:t>) is biased low by more than 40% (considering the 100 replicates)</a:t>
            </a:r>
          </a:p>
          <a:p>
            <a:r>
              <a:rPr lang="en-US" sz="2000" dirty="0">
                <a:latin typeface="Times New Roman" panose="02020603050405020304" pitchFamily="18" charset="0"/>
                <a:cs typeface="Times New Roman" panose="02020603050405020304" pitchFamily="18" charset="0"/>
              </a:rPr>
              <a:t>The negative bias is significantly lower for the </a:t>
            </a:r>
            <a:r>
              <a:rPr lang="en-US" sz="2000" dirty="0">
                <a:solidFill>
                  <a:srgbClr val="FF0000"/>
                </a:solidFill>
                <a:latin typeface="Times New Roman" panose="02020603050405020304" pitchFamily="18" charset="0"/>
                <a:cs typeface="Times New Roman" panose="02020603050405020304" pitchFamily="18" charset="0"/>
              </a:rPr>
              <a:t>four-area model </a:t>
            </a:r>
            <a:r>
              <a:rPr lang="en-US" sz="2000" dirty="0">
                <a:latin typeface="Times New Roman" panose="02020603050405020304" pitchFamily="18" charset="0"/>
                <a:cs typeface="Times New Roman" panose="02020603050405020304" pitchFamily="18" charset="0"/>
              </a:rPr>
              <a:t>than for the </a:t>
            </a:r>
            <a:r>
              <a:rPr lang="en-US" sz="2000" dirty="0">
                <a:solidFill>
                  <a:srgbClr val="0070C0"/>
                </a:solidFill>
                <a:latin typeface="Times New Roman" panose="02020603050405020304" pitchFamily="18" charset="0"/>
                <a:cs typeface="Times New Roman" panose="02020603050405020304" pitchFamily="18" charset="0"/>
              </a:rPr>
              <a:t>one-area model</a:t>
            </a:r>
          </a:p>
          <a:p>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 name="Picture 1">
            <a:extLst>
              <a:ext uri="{FF2B5EF4-FFF2-40B4-BE49-F238E27FC236}">
                <a16:creationId xmlns:a16="http://schemas.microsoft.com/office/drawing/2014/main" id="{E992B964-E20D-0AFE-6451-6961D04C7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4891" y="926734"/>
            <a:ext cx="3626510" cy="2564892"/>
          </a:xfrm>
          <a:prstGeom prst="rect">
            <a:avLst/>
          </a:prstGeom>
        </p:spPr>
      </p:pic>
    </p:spTree>
    <p:extLst>
      <p:ext uri="{BB962C8B-B14F-4D97-AF65-F5344CB8AC3E}">
        <p14:creationId xmlns:p14="http://schemas.microsoft.com/office/powerpoint/2010/main" val="36790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Conclusions (1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latin typeface="Times New Roman" panose="02020603050405020304" pitchFamily="18" charset="0"/>
                <a:cs typeface="Times New Roman" panose="02020603050405020304" pitchFamily="18" charset="0"/>
              </a:rPr>
              <a:t>Compared with the one-area model, the four-area model:</a:t>
            </a:r>
          </a:p>
          <a:p>
            <a:r>
              <a:rPr lang="en-US" sz="2000" dirty="0">
                <a:latin typeface="Times New Roman" panose="02020603050405020304" pitchFamily="18" charset="0"/>
                <a:cs typeface="Times New Roman" panose="02020603050405020304" pitchFamily="18" charset="0"/>
              </a:rPr>
              <a:t>Predicts slightly higher SSBs, B0, B2021 and annual fishing pressures</a:t>
            </a:r>
          </a:p>
          <a:p>
            <a:r>
              <a:rPr lang="en-US" sz="2000" dirty="0">
                <a:latin typeface="Times New Roman" panose="02020603050405020304" pitchFamily="18" charset="0"/>
                <a:cs typeface="Times New Roman" panose="02020603050405020304" pitchFamily="18" charset="0"/>
              </a:rPr>
              <a:t>But predicts a similar current stock status </a:t>
            </a:r>
          </a:p>
          <a:p>
            <a:r>
              <a:rPr lang="en-US" sz="2000" dirty="0">
                <a:latin typeface="Times New Roman" panose="02020603050405020304" pitchFamily="18" charset="0"/>
                <a:cs typeface="Times New Roman" panose="02020603050405020304" pitchFamily="18" charset="0"/>
              </a:rPr>
              <a:t>Allows for the estimation of several selectivity-at-age functions that account for the ontogenetic migration patterns in TOA</a:t>
            </a:r>
          </a:p>
          <a:p>
            <a:r>
              <a:rPr lang="en-US" sz="2000" dirty="0">
                <a:latin typeface="Times New Roman" panose="02020603050405020304" pitchFamily="18" charset="0"/>
                <a:cs typeface="Times New Roman" panose="02020603050405020304" pitchFamily="18" charset="0"/>
              </a:rPr>
              <a:t>Estimates YCS’s that have more interannual variability and are less uncertain </a:t>
            </a:r>
          </a:p>
          <a:p>
            <a:r>
              <a:rPr lang="en-US" sz="2000" dirty="0">
                <a:latin typeface="Times New Roman" panose="02020603050405020304" pitchFamily="18" charset="0"/>
                <a:cs typeface="Times New Roman" panose="02020603050405020304" pitchFamily="18" charset="0"/>
              </a:rPr>
              <a:t>As a result predicts more variability in age structure for the younger ages (&lt; 15-year-old) and a less uncertain age structure </a:t>
            </a:r>
          </a:p>
          <a:p>
            <a:r>
              <a:rPr lang="en-US" sz="2000" dirty="0">
                <a:latin typeface="Times New Roman" panose="02020603050405020304" pitchFamily="18" charset="0"/>
                <a:cs typeface="Times New Roman" panose="02020603050405020304" pitchFamily="18" charset="0"/>
              </a:rPr>
              <a:t>Slightly reduces bias and error in the estimated R0</a:t>
            </a:r>
          </a:p>
        </p:txBody>
      </p:sp>
    </p:spTree>
    <p:extLst>
      <p:ext uri="{BB962C8B-B14F-4D97-AF65-F5344CB8AC3E}">
        <p14:creationId xmlns:p14="http://schemas.microsoft.com/office/powerpoint/2010/main" val="3853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280907A-1D0D-69F3-7289-E4FD263A5BB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F07A579C-0A41-80CA-9B0A-BAC61C4A7ECE}"/>
              </a:ext>
            </a:extLst>
          </p:cNvPr>
          <p:cNvSpPr/>
          <p:nvPr/>
        </p:nvSpPr>
        <p:spPr>
          <a:xfrm>
            <a:off x="240324" y="6029972"/>
            <a:ext cx="404153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Conclusions (2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8" y="856396"/>
            <a:ext cx="9120039" cy="338555"/>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latin typeface="Times New Roman" panose="02020603050405020304" pitchFamily="18" charset="0"/>
                <a:cs typeface="Times New Roman" panose="02020603050405020304" pitchFamily="18" charset="0"/>
              </a:rPr>
              <a:t>Avenues for future research:</a:t>
            </a:r>
          </a:p>
          <a:p>
            <a:r>
              <a:rPr lang="en-US" sz="1600" dirty="0">
                <a:latin typeface="Times New Roman" panose="02020603050405020304" pitchFamily="18" charset="0"/>
                <a:cs typeface="Times New Roman" panose="02020603050405020304" pitchFamily="18" charset="0"/>
              </a:rPr>
              <a:t>Our four-area model is not “complex”. </a:t>
            </a:r>
            <a:r>
              <a:rPr lang="en-NZ" sz="1600" dirty="0">
                <a:latin typeface="Times New Roman" panose="02020603050405020304" pitchFamily="18" charset="0"/>
                <a:cs typeface="Times New Roman" panose="02020603050405020304" pitchFamily="18" charset="0"/>
              </a:rPr>
              <a:t>It only accounts for some of the spatial structure in the study system with our use of the areas-as-fleets approach, yet we found out by comparing the unfished recruitment from the OM to the unfished recruitment from our models that the R0 in our models is biased low by more than 40%</a:t>
            </a:r>
          </a:p>
          <a:p>
            <a:r>
              <a:rPr lang="en-NZ" sz="1600" dirty="0">
                <a:latin typeface="Times New Roman" panose="02020603050405020304" pitchFamily="18" charset="0"/>
                <a:cs typeface="Times New Roman" panose="02020603050405020304" pitchFamily="18" charset="0"/>
              </a:rPr>
              <a:t>Complexity that was missing in our models was the explicit representation of space with a true spatial model that would allow us to account for the fact that there is no complete mixing of tagged and untagged fish over space and would, therefore, allow us to estimate more accurate stock sizes for TOA</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Using Casal2 (</a:t>
            </a:r>
            <a:r>
              <a:rPr lang="en-US" sz="1600" dirty="0" err="1">
                <a:latin typeface="Times New Roman" panose="02020603050405020304" pitchFamily="18" charset="0"/>
                <a:cs typeface="Times New Roman" panose="02020603050405020304" pitchFamily="18" charset="0"/>
              </a:rPr>
              <a:t>Doonan</a:t>
            </a:r>
            <a:r>
              <a:rPr lang="en-US" sz="1600" dirty="0">
                <a:latin typeface="Times New Roman" panose="02020603050405020304" pitchFamily="18" charset="0"/>
                <a:cs typeface="Times New Roman" panose="02020603050405020304" pitchFamily="18" charset="0"/>
              </a:rPr>
              <a:t> et al., 2016) (to be used for the actual TOA assessment in 2023) to attempt to develop a more spatially-explicit assessment model with migrations between regions</a:t>
            </a:r>
          </a:p>
          <a:p>
            <a:endParaRPr lang="en-US" sz="20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Improving the OM (Spatial Population Model), to later estimate biases in stock size for TOA to inform management and improve the spatial assessment model – particularly introducing the Ross Sea Shelf Survey in the OM, so that the survey catch-at-age data provided by the OM can be used to estimate YCS’s with the stock assessment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length of MCMC runs with CASAL deterred us from running MCMCs for Workshop Objective 2</a:t>
            </a:r>
          </a:p>
          <a:p>
            <a:r>
              <a:rPr lang="en-US" sz="1600" dirty="0">
                <a:latin typeface="Times New Roman" panose="02020603050405020304" pitchFamily="18" charset="0"/>
                <a:cs typeface="Times New Roman" panose="02020603050405020304" pitchFamily="18" charset="0"/>
              </a:rPr>
              <a:t>→ Trying to implement more efficient MCMC algorithms in CASAL (e.g., The No U-Turn sampler; </a:t>
            </a:r>
            <a:r>
              <a:rPr lang="en-US" sz="1600" dirty="0" err="1">
                <a:latin typeface="Times New Roman" panose="02020603050405020304" pitchFamily="18" charset="0"/>
                <a:cs typeface="Times New Roman" panose="02020603050405020304" pitchFamily="18" charset="0"/>
              </a:rPr>
              <a:t>Monnahan</a:t>
            </a:r>
            <a:r>
              <a:rPr lang="en-US" sz="1600" dirty="0">
                <a:latin typeface="Times New Roman" panose="02020603050405020304" pitchFamily="18" charset="0"/>
                <a:cs typeface="Times New Roman" panose="02020603050405020304" pitchFamily="18" charset="0"/>
              </a:rPr>
              <a:t> et al., 2020)</a:t>
            </a:r>
          </a:p>
        </p:txBody>
      </p:sp>
    </p:spTree>
    <p:extLst>
      <p:ext uri="{BB962C8B-B14F-4D97-AF65-F5344CB8AC3E}">
        <p14:creationId xmlns:p14="http://schemas.microsoft.com/office/powerpoint/2010/main" val="325880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Ross </a:t>
            </a:r>
            <a:r>
              <a:rPr lang="fr-FR" sz="2600" b="1" dirty="0" err="1">
                <a:latin typeface="Palatino Linotype" pitchFamily="18" charset="0"/>
              </a:rPr>
              <a:t>Sea</a:t>
            </a:r>
            <a:r>
              <a:rPr lang="fr-FR" sz="2600" b="1" dirty="0">
                <a:latin typeface="Palatino Linotype" pitchFamily="18" charset="0"/>
              </a:rPr>
              <a:t> </a:t>
            </a:r>
            <a:r>
              <a:rPr lang="fr-FR" sz="2600" b="1" dirty="0" err="1">
                <a:latin typeface="Palatino Linotype" pitchFamily="18" charset="0"/>
              </a:rPr>
              <a:t>region</a:t>
            </a:r>
            <a:r>
              <a:rPr lang="fr-FR" sz="2600" b="1" dirty="0">
                <a:latin typeface="Palatino Linotype" pitchFamily="18" charset="0"/>
              </a:rPr>
              <a:t> </a:t>
            </a:r>
            <a:r>
              <a:rPr lang="fr-FR" sz="2600" b="1" dirty="0" err="1">
                <a:latin typeface="Palatino Linotype" pitchFamily="18" charset="0"/>
              </a:rPr>
              <a:t>Antarctic</a:t>
            </a:r>
            <a:r>
              <a:rPr lang="fr-FR" sz="2600" b="1" dirty="0">
                <a:latin typeface="Palatino Linotype" pitchFamily="18" charset="0"/>
              </a:rPr>
              <a:t> </a:t>
            </a:r>
            <a:r>
              <a:rPr lang="fr-FR" sz="2600" b="1" dirty="0" err="1">
                <a:latin typeface="Palatino Linotype" pitchFamily="18" charset="0"/>
              </a:rPr>
              <a:t>toothfish</a:t>
            </a:r>
            <a:r>
              <a:rPr lang="fr-FR" sz="2600" b="1" dirty="0">
                <a:latin typeface="Palatino Linotype" pitchFamily="18" charset="0"/>
              </a:rPr>
              <a:t> (TOA) (2 / 2)</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ea typeface="SimHei" panose="02010609060101010101" pitchFamily="49" charset="-122"/>
              </a:rPr>
              <a:t>B</a:t>
            </a:r>
            <a:r>
              <a:rPr lang="en-US" sz="1800" dirty="0">
                <a:effectLst/>
                <a:latin typeface="Times New Roman" panose="02020603050405020304" pitchFamily="18" charset="0"/>
                <a:ea typeface="SimHei" panose="02010609060101010101" pitchFamily="49" charset="-122"/>
              </a:rPr>
              <a:t>ottom longline is the only fishery that has operated in RSR since 1997</a:t>
            </a:r>
          </a:p>
          <a:p>
            <a:r>
              <a:rPr lang="en-US" sz="1800" dirty="0">
                <a:effectLst/>
                <a:latin typeface="Times New Roman" panose="02020603050405020304" pitchFamily="18" charset="0"/>
                <a:ea typeface="SimHei" panose="02010609060101010101" pitchFamily="49" charset="-122"/>
              </a:rPr>
              <a:t>Fishing takes place in summer. Starts on the 1</a:t>
            </a:r>
            <a:r>
              <a:rPr lang="en-US" sz="1800" baseline="30000" dirty="0">
                <a:effectLst/>
                <a:latin typeface="Times New Roman" panose="02020603050405020304" pitchFamily="18" charset="0"/>
                <a:ea typeface="SimHei" panose="02010609060101010101" pitchFamily="49" charset="-122"/>
              </a:rPr>
              <a:t>st</a:t>
            </a:r>
            <a:r>
              <a:rPr lang="en-US" sz="1800" dirty="0">
                <a:effectLst/>
                <a:latin typeface="Times New Roman" panose="02020603050405020304" pitchFamily="18" charset="0"/>
                <a:ea typeface="SimHei" panose="02010609060101010101" pitchFamily="49" charset="-122"/>
              </a:rPr>
              <a:t> December each year in the north, progresses south as sea ice retreats, and stops when the catch limit is reached (typically in </a:t>
            </a:r>
            <a:r>
              <a:rPr lang="en-NZ" sz="1800" dirty="0">
                <a:effectLst/>
                <a:latin typeface="Times New Roman" panose="02020603050405020304" pitchFamily="18" charset="0"/>
                <a:ea typeface="Calibri" panose="020F0502020204030204" pitchFamily="34" charset="0"/>
              </a:rPr>
              <a:t>January</a:t>
            </a:r>
            <a:r>
              <a:rPr lang="en-NZ" sz="1800" dirty="0">
                <a:effectLst/>
                <a:latin typeface="Times New Roman" panose="02020603050405020304" pitchFamily="18" charset="0"/>
                <a:ea typeface="TimesNewRomanPSMT"/>
              </a:rPr>
              <a:t>–</a:t>
            </a:r>
            <a:r>
              <a:rPr lang="en-NZ" sz="1800" dirty="0">
                <a:effectLst/>
                <a:latin typeface="Times New Roman" panose="02020603050405020304" pitchFamily="18" charset="0"/>
                <a:ea typeface="Calibri" panose="020F0502020204030204" pitchFamily="34" charset="0"/>
              </a:rPr>
              <a:t>February; Grüss et al., 2021a)</a:t>
            </a:r>
          </a:p>
          <a:p>
            <a:r>
              <a:rPr lang="en-US" sz="1800" dirty="0">
                <a:latin typeface="Times New Roman" panose="02020603050405020304" pitchFamily="18" charset="0"/>
                <a:ea typeface="Calibri" panose="020F0502020204030204" pitchFamily="34" charset="0"/>
              </a:rPr>
              <a:t>I</a:t>
            </a:r>
            <a:r>
              <a:rPr lang="en-US" sz="1800" dirty="0">
                <a:effectLst/>
                <a:latin typeface="Times New Roman" panose="02020603050405020304" pitchFamily="18" charset="0"/>
                <a:ea typeface="Calibri" panose="020F0502020204030204" pitchFamily="34" charset="0"/>
              </a:rPr>
              <a:t>mportant event in RSR was the establishment of </a:t>
            </a:r>
            <a:r>
              <a:rPr lang="en-NZ" sz="1800" dirty="0">
                <a:effectLst/>
                <a:latin typeface="Times New Roman" panose="02020603050405020304" pitchFamily="18" charset="0"/>
                <a:ea typeface="Calibri" panose="020F0502020204030204" pitchFamily="34" charset="0"/>
              </a:rPr>
              <a:t>the </a:t>
            </a:r>
            <a:r>
              <a:rPr lang="en-NZ" sz="1800" dirty="0">
                <a:solidFill>
                  <a:srgbClr val="FF0000"/>
                </a:solidFill>
                <a:effectLst/>
                <a:latin typeface="Times New Roman" panose="02020603050405020304" pitchFamily="18" charset="0"/>
                <a:ea typeface="Calibri" panose="020F0502020204030204" pitchFamily="34" charset="0"/>
              </a:rPr>
              <a:t>Ross Sea region Marine Protected Area (“</a:t>
            </a:r>
            <a:r>
              <a:rPr lang="en-NZ" sz="1800" dirty="0" err="1">
                <a:solidFill>
                  <a:srgbClr val="FF0000"/>
                </a:solidFill>
                <a:effectLst/>
                <a:latin typeface="Times New Roman" panose="02020603050405020304" pitchFamily="18" charset="0"/>
                <a:ea typeface="Calibri" panose="020F0502020204030204" pitchFamily="34" charset="0"/>
              </a:rPr>
              <a:t>RSrMPA</a:t>
            </a:r>
            <a:r>
              <a:rPr lang="en-NZ" sz="1800" dirty="0">
                <a:solidFill>
                  <a:srgbClr val="FF0000"/>
                </a:solidFill>
                <a:effectLst/>
                <a:latin typeface="Times New Roman" panose="02020603050405020304" pitchFamily="18" charset="0"/>
                <a:ea typeface="Calibri" panose="020F0502020204030204" pitchFamily="34" charset="0"/>
              </a:rPr>
              <a:t>”)</a:t>
            </a:r>
            <a:r>
              <a:rPr lang="en-NZ" sz="1800" dirty="0">
                <a:effectLst/>
                <a:latin typeface="Times New Roman" panose="02020603050405020304" pitchFamily="18" charset="0"/>
                <a:ea typeface="Calibri" panose="020F0502020204030204" pitchFamily="34" charset="0"/>
              </a:rPr>
              <a:t>, adopted in 2016 and came into effect in the 2018 fishing season (CCAMLR-XXXVI, 2017) – This resulte</a:t>
            </a:r>
            <a:r>
              <a:rPr lang="en-NZ" sz="1800" dirty="0">
                <a:latin typeface="Times New Roman" panose="02020603050405020304" pitchFamily="18" charset="0"/>
                <a:ea typeface="Calibri" panose="020F0502020204030204" pitchFamily="34" charset="0"/>
              </a:rPr>
              <a:t>d </a:t>
            </a:r>
            <a:r>
              <a:rPr lang="en-NZ" sz="1800" dirty="0">
                <a:effectLst/>
                <a:latin typeface="Times New Roman" panose="02020603050405020304" pitchFamily="18" charset="0"/>
                <a:ea typeface="Calibri" panose="020F0502020204030204" pitchFamily="34" charset="0"/>
              </a:rPr>
              <a:t>in a re-definition of management areas in the RSR (see the map here)</a:t>
            </a:r>
          </a:p>
          <a:p>
            <a:endParaRPr lang="en-US" sz="1600" i="0" u="none" strike="noStrike" baseline="0" dirty="0">
              <a:solidFill>
                <a:srgbClr val="000000"/>
              </a:solidFill>
              <a:latin typeface="Times New Roman" panose="02020603050405020304" pitchFamily="18" charset="0"/>
            </a:endParaRPr>
          </a:p>
        </p:txBody>
      </p:sp>
      <p:sp>
        <p:nvSpPr>
          <p:cNvPr id="11" name="Rectangle 10">
            <a:extLst>
              <a:ext uri="{FF2B5EF4-FFF2-40B4-BE49-F238E27FC236}">
                <a16:creationId xmlns:a16="http://schemas.microsoft.com/office/drawing/2014/main" id="{52750DD9-897E-D291-8A7A-6BE38AAAA6A7}"/>
              </a:ext>
            </a:extLst>
          </p:cNvPr>
          <p:cNvSpPr/>
          <p:nvPr/>
        </p:nvSpPr>
        <p:spPr>
          <a:xfrm>
            <a:off x="536331" y="6075485"/>
            <a:ext cx="1380392" cy="509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TextBox 11">
            <a:extLst>
              <a:ext uri="{FF2B5EF4-FFF2-40B4-BE49-F238E27FC236}">
                <a16:creationId xmlns:a16="http://schemas.microsoft.com/office/drawing/2014/main" id="{E35583E8-6D74-6F27-157F-B960E6E77D47}"/>
              </a:ext>
            </a:extLst>
          </p:cNvPr>
          <p:cNvSpPr txBox="1"/>
          <p:nvPr/>
        </p:nvSpPr>
        <p:spPr>
          <a:xfrm>
            <a:off x="6800074" y="3360400"/>
            <a:ext cx="3473694" cy="3093154"/>
          </a:xfrm>
          <a:prstGeom prst="rect">
            <a:avLst/>
          </a:prstGeom>
          <a:noFill/>
        </p:spPr>
        <p:txBody>
          <a:bodyPr wrap="square" rtlCol="0">
            <a:spAutoFit/>
          </a:bodyPr>
          <a:lstStyle/>
          <a:p>
            <a:r>
              <a:rPr lang="en-US" sz="13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Management areas in the RSR:</a:t>
            </a:r>
          </a:p>
          <a:p>
            <a:pPr marL="342900" indent="-342900">
              <a:buAutoNum type="arabicParenBoth"/>
            </a:pP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General Protection Zones (GPZ) (</a:t>
            </a:r>
            <a:r>
              <a:rPr lang="en-US" sz="13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i</a:t>
            </a: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)–(iii), where fishing is </a:t>
            </a:r>
            <a:r>
              <a:rPr lang="en-US" sz="1300" dirty="0">
                <a:solidFill>
                  <a:srgbClr val="FF0000"/>
                </a:solidFill>
                <a:latin typeface="Arial" panose="020B0604020202020204" pitchFamily="34" charset="0"/>
                <a:ea typeface="Times New Roman" panose="02020603050405020304" pitchFamily="18" charset="0"/>
                <a:cs typeface="Arial" panose="020B0604020202020204" pitchFamily="34" charset="0"/>
              </a:rPr>
              <a:t>n</a:t>
            </a: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ot permitted </a:t>
            </a:r>
          </a:p>
          <a:p>
            <a:pPr marL="342900" indent="-342900">
              <a:buAutoNum type="arabicParenBoth"/>
            </a:pP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Special Research Zone (SRZ), where fishing is permitted at a low exploitation rate</a:t>
            </a:r>
          </a:p>
          <a:p>
            <a:pPr marL="342900" indent="-342900">
              <a:buAutoNum type="arabicParenBoth"/>
            </a:pPr>
            <a:r>
              <a:rPr lang="en-US" sz="1300" dirty="0">
                <a:solidFill>
                  <a:srgbClr val="0070C0"/>
                </a:solidFill>
                <a:latin typeface="Arial" panose="020B0604020202020204" pitchFamily="34" charset="0"/>
                <a:ea typeface="Times New Roman" panose="02020603050405020304" pitchFamily="18" charset="0"/>
                <a:cs typeface="Arial" panose="020B0604020202020204" pitchFamily="34" charset="0"/>
              </a:rPr>
              <a:t> N70 (North of 70° S) management area</a:t>
            </a:r>
          </a:p>
          <a:p>
            <a:pPr marL="342900" indent="-342900">
              <a:buAutoNum type="arabicParenBoth"/>
            </a:pPr>
            <a:r>
              <a:rPr lang="en-US" sz="1300" dirty="0">
                <a:solidFill>
                  <a:srgbClr val="00B050"/>
                </a:solidFill>
                <a:latin typeface="Arial" panose="020B0604020202020204" pitchFamily="34" charset="0"/>
                <a:ea typeface="Times New Roman" panose="02020603050405020304" pitchFamily="18" charset="0"/>
                <a:cs typeface="Arial" panose="020B0604020202020204" pitchFamily="34" charset="0"/>
              </a:rPr>
              <a:t> S70 (South of 70° S) management area </a:t>
            </a:r>
          </a:p>
          <a:p>
            <a:endParaRPr lang="en-U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r>
              <a:rPr lang="en-U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note:</a:t>
            </a:r>
          </a:p>
          <a:p>
            <a:pPr marL="285750" indent="-285750">
              <a:buFont typeface="Arial" panose="020B0604020202020204" pitchFamily="34" charset="0"/>
              <a:buChar char="•"/>
            </a:pPr>
            <a:r>
              <a:rPr lang="en-US" sz="13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Krill Research Zone (KRZ), part of </a:t>
            </a:r>
            <a:r>
              <a:rPr lang="en-US" sz="13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RSrMPA</a:t>
            </a:r>
            <a:r>
              <a:rPr lang="en-US" sz="1300" dirty="0">
                <a:effectLst/>
                <a:latin typeface="Arial" panose="020B0604020202020204" pitchFamily="34" charset="0"/>
                <a:ea typeface="Times New Roman" panose="02020603050405020304" pitchFamily="18" charset="0"/>
                <a:cs typeface="Arial" panose="020B0604020202020204" pitchFamily="34" charset="0"/>
              </a:rPr>
              <a:t>, bu</a:t>
            </a:r>
            <a:r>
              <a:rPr lang="en-US" sz="1300" dirty="0">
                <a:latin typeface="Arial" panose="020B0604020202020204" pitchFamily="34" charset="0"/>
                <a:ea typeface="Times New Roman" panose="02020603050405020304" pitchFamily="18" charset="0"/>
                <a:cs typeface="Arial" panose="020B0604020202020204" pitchFamily="34" charset="0"/>
              </a:rPr>
              <a:t>t there has never been any commercial longlining there</a:t>
            </a:r>
          </a:p>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Depth contour plotted at 800 m</a:t>
            </a:r>
            <a:endParaRPr lang="en-NZ" sz="13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132C8E6-CAEF-24D8-84A4-D763B82C6459}"/>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 name="Picture 2">
            <a:extLst>
              <a:ext uri="{FF2B5EF4-FFF2-40B4-BE49-F238E27FC236}">
                <a16:creationId xmlns:a16="http://schemas.microsoft.com/office/drawing/2014/main" id="{85EE01E4-6948-9F40-B0CA-6AF2D2282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248" y="3360400"/>
            <a:ext cx="4526280" cy="3250692"/>
          </a:xfrm>
          <a:prstGeom prst="rect">
            <a:avLst/>
          </a:prstGeom>
        </p:spPr>
      </p:pic>
    </p:spTree>
    <p:extLst>
      <p:ext uri="{BB962C8B-B14F-4D97-AF65-F5344CB8AC3E}">
        <p14:creationId xmlns:p14="http://schemas.microsoft.com/office/powerpoint/2010/main" val="368140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Data </a:t>
            </a:r>
            <a:r>
              <a:rPr lang="fr-FR" sz="2600" b="1" dirty="0" err="1">
                <a:latin typeface="Palatino Linotype" pitchFamily="18" charset="0"/>
              </a:rPr>
              <a:t>from</a:t>
            </a:r>
            <a:r>
              <a:rPr lang="fr-FR" sz="2600" b="1" dirty="0">
                <a:latin typeface="Palatino Linotype" pitchFamily="18" charset="0"/>
              </a:rPr>
              <a:t> the operating model (OM) for TOA </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u="sng"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OM provided spatially-explicit data – not all of the data were used in the stock assessment models: </a:t>
            </a:r>
            <a:endParaRPr lang="en-US" sz="1600" u="sng" dirty="0">
              <a:solidFill>
                <a:srgbClr val="000000"/>
              </a:solidFill>
              <a:effectLst/>
              <a:latin typeface="Times New Roman" panose="02020603050405020304" pitchFamily="18" charset="0"/>
              <a:ea typeface="SimHei" panose="02010609060101010101" pitchFamily="49" charset="-122"/>
              <a:cs typeface="Times New Roman" panose="02020603050405020304" pitchFamily="18" charset="0"/>
            </a:endParaRPr>
          </a:p>
          <a:p>
            <a:r>
              <a:rPr lang="en-NZ" sz="1600" b="1" dirty="0">
                <a:effectLst/>
                <a:latin typeface="Times New Roman" panose="02020603050405020304" pitchFamily="18" charset="0"/>
                <a:ea typeface="TimesNewRomanPSMT"/>
                <a:cs typeface="Times New Roman" panose="02020603050405020304" pitchFamily="18" charset="0"/>
              </a:rPr>
              <a:t>(1) </a:t>
            </a:r>
            <a:r>
              <a:rPr lang="en-NZ" sz="1600" dirty="0">
                <a:effectLst/>
                <a:latin typeface="Times New Roman" panose="02020603050405020304" pitchFamily="18" charset="0"/>
                <a:ea typeface="TimesNewRomanPSMT"/>
                <a:cs typeface="Times New Roman" panose="02020603050405020304" pitchFamily="18" charset="0"/>
              </a:rPr>
              <a:t>Total catches in biomass,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1998–2021- </a:t>
            </a:r>
            <a:r>
              <a:rPr lang="en-NZ" sz="1600" b="1" dirty="0">
                <a:effectLst/>
                <a:latin typeface="Times New Roman" panose="02020603050405020304" pitchFamily="18" charset="0"/>
                <a:ea typeface="Calibri" panose="020F0502020204030204" pitchFamily="34" charset="0"/>
                <a:cs typeface="Times New Roman" panose="02020603050405020304" pitchFamily="18" charset="0"/>
              </a:rPr>
              <a:t>USED in the stock assessment models</a:t>
            </a:r>
            <a:endParaRPr lang="en-NZ" sz="1600" b="1" dirty="0">
              <a:latin typeface="Times New Roman" panose="02020603050405020304" pitchFamily="18" charset="0"/>
              <a:ea typeface="Calibri" panose="020F0502020204030204" pitchFamily="34" charset="0"/>
              <a:cs typeface="Times New Roman" panose="02020603050405020304" pitchFamily="18" charset="0"/>
            </a:endParaRPr>
          </a:p>
          <a:p>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 Catches-per-unit-effort (</a:t>
            </a:r>
            <a:r>
              <a:rPr lang="en-NZ" sz="1600" dirty="0">
                <a:effectLst/>
                <a:latin typeface="Times New Roman" panose="02020603050405020304" pitchFamily="18" charset="0"/>
                <a:ea typeface="TimesNewRomanPSMT"/>
                <a:cs typeface="Times New Roman" panose="02020603050405020304" pitchFamily="18" charset="0"/>
              </a:rPr>
              <a:t>CPUEs) in kg per 1000 hook,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1998–2021 – UNUSED</a:t>
            </a:r>
          </a:p>
          <a:p>
            <a:r>
              <a:rPr lang="en-NZ" sz="1600" b="1" dirty="0">
                <a:effectLst/>
                <a:latin typeface="Times New Roman" panose="02020603050405020304" pitchFamily="18" charset="0"/>
                <a:ea typeface="TimesNewRomanPSMT"/>
                <a:cs typeface="Times New Roman" panose="02020603050405020304" pitchFamily="18" charset="0"/>
              </a:rPr>
              <a:t>(3) </a:t>
            </a:r>
            <a:r>
              <a:rPr lang="en-NZ" sz="1600" dirty="0">
                <a:effectLst/>
                <a:latin typeface="Times New Roman" panose="02020603050405020304" pitchFamily="18" charset="0"/>
                <a:ea typeface="TimesNewRomanPSMT"/>
                <a:cs typeface="Times New Roman" panose="02020603050405020304" pitchFamily="18" charset="0"/>
              </a:rPr>
              <a:t>Proportions-at-age of the catch,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2002–2020 – </a:t>
            </a:r>
            <a:r>
              <a:rPr lang="en-NZ" sz="1600" b="1" dirty="0">
                <a:effectLst/>
                <a:latin typeface="Times New Roman" panose="02020603050405020304" pitchFamily="18" charset="0"/>
                <a:ea typeface="Calibri" panose="020F0502020204030204" pitchFamily="34" charset="0"/>
                <a:cs typeface="Times New Roman" panose="02020603050405020304" pitchFamily="18" charset="0"/>
              </a:rPr>
              <a:t>USED</a:t>
            </a:r>
            <a:endParaRPr lang="en-NZ" sz="1600" b="1" dirty="0">
              <a:effectLst/>
              <a:latin typeface="Times New Roman" panose="02020603050405020304" pitchFamily="18" charset="0"/>
              <a:ea typeface="TimesNewRomanPSMT"/>
              <a:cs typeface="Times New Roman" panose="02020603050405020304" pitchFamily="18" charset="0"/>
            </a:endParaRPr>
          </a:p>
          <a:p>
            <a:r>
              <a:rPr lang="en-NZ" sz="1600" dirty="0">
                <a:effectLst/>
                <a:latin typeface="Times New Roman" panose="02020603050405020304" pitchFamily="18" charset="0"/>
                <a:ea typeface="TimesNewRomanPSMT"/>
                <a:cs typeface="Times New Roman" panose="02020603050405020304" pitchFamily="18" charset="0"/>
              </a:rPr>
              <a:t>(4) Proportions spawning for each length class in the catch,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2002–2020 – UNUSED </a:t>
            </a:r>
          </a:p>
          <a:p>
            <a:r>
              <a:rPr lang="en-NZ" sz="1600" b="1" dirty="0">
                <a:effectLst/>
                <a:latin typeface="Times New Roman" panose="02020603050405020304" pitchFamily="18" charset="0"/>
                <a:ea typeface="Calibri" panose="020F0502020204030204" pitchFamily="34" charset="0"/>
                <a:cs typeface="Times New Roman" panose="02020603050405020304" pitchFamily="18" charset="0"/>
              </a:rPr>
              <a:t>(5)</a:t>
            </a:r>
            <a:r>
              <a:rPr lang="en-NZ" sz="1600" b="1" dirty="0">
                <a:effectLst/>
                <a:latin typeface="Times New Roman" panose="02020603050405020304" pitchFamily="18" charset="0"/>
                <a:ea typeface="TimesNewRomanPSMT"/>
                <a:cs typeface="Times New Roman" panose="02020603050405020304" pitchFamily="18" charset="0"/>
              </a:rPr>
              <a:t> </a:t>
            </a:r>
            <a:r>
              <a:rPr lang="en-NZ" sz="1600" dirty="0">
                <a:effectLst/>
                <a:latin typeface="Times New Roman" panose="02020603050405020304" pitchFamily="18" charset="0"/>
                <a:ea typeface="TimesNewRomanPSMT"/>
                <a:cs typeface="Times New Roman" panose="02020603050405020304" pitchFamily="18" charset="0"/>
              </a:rPr>
              <a:t>Proportions-at-age of tagged and released fish,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2001–2020</a:t>
            </a:r>
            <a:r>
              <a:rPr lang="en-NZ" sz="1600" dirty="0">
                <a:latin typeface="Times New Roman" panose="02020603050405020304" pitchFamily="18" charset="0"/>
                <a:ea typeface="Calibri" panose="020F0502020204030204" pitchFamily="34" charset="0"/>
                <a:cs typeface="Times New Roman" panose="02020603050405020304" pitchFamily="18" charset="0"/>
              </a:rPr>
              <a:t> – </a:t>
            </a:r>
            <a:r>
              <a:rPr lang="en-NZ" sz="1600" b="1" dirty="0">
                <a:latin typeface="Times New Roman" panose="02020603050405020304" pitchFamily="18" charset="0"/>
                <a:ea typeface="Calibri" panose="020F0502020204030204" pitchFamily="34" charset="0"/>
                <a:cs typeface="Times New Roman" panose="02020603050405020304" pitchFamily="18" charset="0"/>
              </a:rPr>
              <a:t>USED </a:t>
            </a:r>
          </a:p>
          <a:p>
            <a:r>
              <a:rPr lang="en-NZ" sz="1600" b="1" dirty="0">
                <a:effectLst/>
                <a:latin typeface="Times New Roman" panose="02020603050405020304" pitchFamily="18" charset="0"/>
                <a:ea typeface="TimesNewRomanPSMT"/>
                <a:cs typeface="Times New Roman" panose="02020603050405020304" pitchFamily="18" charset="0"/>
              </a:rPr>
              <a:t>(6) </a:t>
            </a:r>
            <a:r>
              <a:rPr lang="en-NZ" sz="1600" dirty="0">
                <a:effectLst/>
                <a:latin typeface="Times New Roman" panose="02020603050405020304" pitchFamily="18" charset="0"/>
                <a:ea typeface="TimesNewRomanPSMT"/>
                <a:cs typeface="Times New Roman" panose="02020603050405020304" pitchFamily="18" charset="0"/>
              </a:rPr>
              <a:t>Proportions-at-age of fish recaptured with a tag, for each year of the period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2002–2020</a:t>
            </a:r>
            <a:r>
              <a:rPr lang="en-NZ" sz="1600" dirty="0">
                <a:latin typeface="Times New Roman" panose="02020603050405020304" pitchFamily="18" charset="0"/>
                <a:ea typeface="Calibri" panose="020F0502020204030204" pitchFamily="34" charset="0"/>
                <a:cs typeface="Times New Roman" panose="02020603050405020304" pitchFamily="18" charset="0"/>
              </a:rPr>
              <a:t> – </a:t>
            </a:r>
            <a:r>
              <a:rPr lang="en-NZ" sz="1600" b="1" dirty="0">
                <a:latin typeface="Times New Roman" panose="02020603050405020304" pitchFamily="18" charset="0"/>
                <a:ea typeface="Calibri" panose="020F0502020204030204" pitchFamily="34" charset="0"/>
                <a:cs typeface="Times New Roman" panose="02020603050405020304" pitchFamily="18" charset="0"/>
              </a:rPr>
              <a:t>USED</a:t>
            </a:r>
            <a:endParaRPr lang="en-NZ"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NZ" sz="1600" u="sng" dirty="0">
              <a:latin typeface="Times New Roman" panose="02020603050405020304" pitchFamily="18" charset="0"/>
              <a:ea typeface="Calibri" panose="020F0502020204030204" pitchFamily="34" charset="0"/>
              <a:cs typeface="Times New Roman" panose="02020603050405020304" pitchFamily="18" charset="0"/>
            </a:endParaRPr>
          </a:p>
          <a:p>
            <a:r>
              <a:rPr lang="en-NZ" sz="1600" u="sng" dirty="0">
                <a:latin typeface="Times New Roman" panose="02020603050405020304" pitchFamily="18" charset="0"/>
                <a:ea typeface="Calibri" panose="020F0502020204030204" pitchFamily="34" charset="0"/>
                <a:cs typeface="Times New Roman" panose="02020603050405020304" pitchFamily="18" charset="0"/>
              </a:rPr>
              <a:t>Unused in the stock assessment model, because …</a:t>
            </a:r>
            <a:endParaRPr lang="en-NZ" sz="1600" u="sng" dirty="0">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NZ" sz="1600" dirty="0">
                <a:latin typeface="Times New Roman" panose="02020603050405020304" pitchFamily="18" charset="0"/>
                <a:ea typeface="Calibri" panose="020F0502020204030204" pitchFamily="34" charset="0"/>
                <a:cs typeface="Times New Roman" panose="02020603050405020304" pitchFamily="18" charset="0"/>
              </a:rPr>
              <a:t>(2) Unused because never used in RSR Antarctic toothfish assessments - C</a:t>
            </a:r>
            <a:r>
              <a:rPr lang="en-US" sz="1600" b="0" i="0" u="none" strike="noStrike" baseline="0" dirty="0" err="1">
                <a:latin typeface="Times New Roman" panose="02020603050405020304" pitchFamily="18" charset="0"/>
                <a:cs typeface="Times New Roman" panose="02020603050405020304" pitchFamily="18" charset="0"/>
              </a:rPr>
              <a:t>hanges</a:t>
            </a:r>
            <a:r>
              <a:rPr lang="en-US" sz="1600" b="0" i="0" u="none" strike="noStrike" baseline="0" dirty="0">
                <a:latin typeface="Times New Roman" panose="02020603050405020304" pitchFamily="18" charset="0"/>
                <a:cs typeface="Times New Roman" panose="02020603050405020304" pitchFamily="18" charset="0"/>
              </a:rPr>
              <a:t> in TOA CPUE are not consistent with likely “fish down” changes in TOA abundance and appear to partially reflect spatial management boundary changes, ice-driven availability on an annual basis, and continuing improvement in skill and fishing strategy by the fishing fleet rather than underlying abundance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Grüss et al., 2021c</a:t>
            </a:r>
            <a:r>
              <a:rPr lang="en-US" sz="1600" b="0" i="0" u="none" strike="noStrike" baseline="0" dirty="0">
                <a:latin typeface="Times New Roman" panose="02020603050405020304" pitchFamily="18" charset="0"/>
                <a:cs typeface="Times New Roman" panose="02020603050405020304" pitchFamily="18" charset="0"/>
              </a:rPr>
              <a:t>)</a:t>
            </a:r>
            <a:endParaRPr lang="en-NZ" sz="1600" dirty="0">
              <a:latin typeface="Times New Roman" panose="02020603050405020304" pitchFamily="18" charset="0"/>
              <a:ea typeface="Calibri" panose="020F0502020204030204" pitchFamily="34" charset="0"/>
              <a:cs typeface="Times New Roman" panose="02020603050405020304" pitchFamily="18" charset="0"/>
            </a:endParaRPr>
          </a:p>
          <a:p>
            <a:r>
              <a:rPr lang="en-NZ" sz="1600" dirty="0">
                <a:effectLst/>
                <a:latin typeface="Times New Roman" panose="02020603050405020304" pitchFamily="18" charset="0"/>
                <a:ea typeface="Calibri" panose="020F0502020204030204" pitchFamily="34" charset="0"/>
                <a:cs typeface="Times New Roman" panose="02020603050405020304" pitchFamily="18" charset="0"/>
              </a:rPr>
              <a:t>(4)</a:t>
            </a:r>
            <a:r>
              <a:rPr lang="en-NZ" sz="1600" dirty="0">
                <a:latin typeface="Times New Roman" panose="02020603050405020304" pitchFamily="18" charset="0"/>
                <a:ea typeface="Calibri" panose="020F0502020204030204" pitchFamily="34" charset="0"/>
                <a:cs typeface="Times New Roman" panose="02020603050405020304" pitchFamily="18" charset="0"/>
              </a:rPr>
              <a:t> Unused because never used in RSR Antarctic toothfish assessments (</a:t>
            </a:r>
            <a:r>
              <a:rPr lang="en-NZ" sz="1600" dirty="0">
                <a:effectLst/>
                <a:latin typeface="Times New Roman" panose="02020603050405020304" pitchFamily="18" charset="0"/>
                <a:ea typeface="Calibri" panose="020F0502020204030204" pitchFamily="34" charset="0"/>
                <a:cs typeface="Times New Roman" panose="02020603050405020304" pitchFamily="18" charset="0"/>
              </a:rPr>
              <a:t>Grüss et al., 2021b</a:t>
            </a:r>
            <a:r>
              <a:rPr lang="en-NZ" sz="1600" dirty="0">
                <a:latin typeface="Times New Roman" panose="02020603050405020304" pitchFamily="18" charset="0"/>
                <a:ea typeface="Calibri" panose="020F0502020204030204" pitchFamily="34" charset="0"/>
                <a:cs typeface="Times New Roman" panose="02020603050405020304" pitchFamily="18" charset="0"/>
              </a:rPr>
              <a:t>)</a:t>
            </a:r>
            <a:endParaRPr lang="en-NZ"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pPr marL="0" indent="0">
              <a:buNone/>
            </a:pPr>
            <a:r>
              <a:rPr lang="en-US" sz="1600" dirty="0">
                <a:solidFill>
                  <a:srgbClr val="000000"/>
                </a:solidFill>
                <a:effectLst/>
                <a:latin typeface="Times New Roman" panose="02020603050405020304" pitchFamily="18" charset="0"/>
                <a:ea typeface="SimHei" panose="02010609060101010101" pitchFamily="49" charset="-122"/>
              </a:rPr>
              <a:t> </a:t>
            </a:r>
          </a:p>
          <a:p>
            <a:endParaRPr lang="en-NZ" sz="12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
        <p:nvSpPr>
          <p:cNvPr id="2" name="Rectangle 1">
            <a:extLst>
              <a:ext uri="{FF2B5EF4-FFF2-40B4-BE49-F238E27FC236}">
                <a16:creationId xmlns:a16="http://schemas.microsoft.com/office/drawing/2014/main" id="{E39BF8DA-3B09-C1F8-FE63-57394120CA9D}"/>
              </a:ext>
            </a:extLst>
          </p:cNvPr>
          <p:cNvSpPr/>
          <p:nvPr/>
        </p:nvSpPr>
        <p:spPr>
          <a:xfrm>
            <a:off x="310660" y="6172200"/>
            <a:ext cx="2836985" cy="41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972621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FFA684-7817-AAD1-886B-51C663A0CFA9}"/>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Stock </a:t>
            </a:r>
            <a:r>
              <a:rPr lang="fr-FR" sz="2600" b="1" dirty="0" err="1">
                <a:latin typeface="Palatino Linotype" pitchFamily="18" charset="0"/>
              </a:rPr>
              <a:t>assessment</a:t>
            </a:r>
            <a:r>
              <a:rPr lang="fr-FR" sz="2600" b="1" dirty="0">
                <a:latin typeface="Palatino Linotype" pitchFamily="18" charset="0"/>
              </a:rPr>
              <a:t> </a:t>
            </a:r>
            <a:r>
              <a:rPr lang="fr-FR" sz="2600" b="1" dirty="0" err="1">
                <a:latin typeface="Palatino Linotype" pitchFamily="18" charset="0"/>
              </a:rPr>
              <a:t>models</a:t>
            </a:r>
            <a:r>
              <a:rPr lang="fr-FR" sz="2600" b="1" dirty="0">
                <a:latin typeface="Palatino Linotype" pitchFamily="18" charset="0"/>
              </a:rPr>
              <a:t> (1 / 4)</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Implemented using the </a:t>
            </a:r>
            <a:r>
              <a:rPr lang="en-NZ" sz="1600" b="1"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CASAL software package </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(Bull et al., 2012)</a:t>
            </a:r>
          </a:p>
          <a:p>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Standard assessment modelling platform in New Zealand, which was chosen because it: </a:t>
            </a:r>
          </a:p>
          <a:p>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(1) Has spatial capabilities:</a:t>
            </a:r>
          </a:p>
          <a:p>
            <a:pPr marL="720000"/>
            <a:r>
              <a:rPr lang="en-NZ" sz="12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a:t>
            </a:r>
            <a:r>
              <a:rPr lang="en-NZ" sz="1200" dirty="0" err="1">
                <a:solidFill>
                  <a:srgbClr val="000000"/>
                </a:solidFill>
                <a:latin typeface="Times New Roman" panose="02020603050405020304" pitchFamily="18" charset="0"/>
                <a:ea typeface="SimHei" panose="02010609060101010101" pitchFamily="49" charset="-122"/>
                <a:cs typeface="Times New Roman" panose="02020603050405020304" pitchFamily="18" charset="0"/>
              </a:rPr>
              <a:t>i</a:t>
            </a:r>
            <a:r>
              <a:rPr lang="en-NZ" sz="12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Areas-as-fleets models (like the models presented in the following) </a:t>
            </a:r>
          </a:p>
          <a:p>
            <a:pPr marL="720000"/>
            <a:r>
              <a:rPr lang="en-NZ" sz="12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(ii) Spatially-explicit models, with migrations between regions</a:t>
            </a:r>
          </a:p>
          <a:p>
            <a:pPr marL="720000"/>
            <a:r>
              <a:rPr lang="en-US" sz="1200" dirty="0">
                <a:latin typeface="Times New Roman" panose="02020603050405020304" pitchFamily="18" charset="0"/>
                <a:cs typeface="Times New Roman" panose="02020603050405020304" pitchFamily="18" charset="0"/>
              </a:rPr>
              <a:t>Most spatially-explicit stock assessments in New Zealand assume natal fidelity, i.e., fish spawned from a given stock will return to their natal </a:t>
            </a:r>
            <a:r>
              <a:rPr lang="en-NZ" sz="1200" dirty="0">
                <a:latin typeface="Times New Roman" panose="02020603050405020304" pitchFamily="18" charset="0"/>
                <a:cs typeface="Times New Roman" panose="02020603050405020304" pitchFamily="18" charset="0"/>
              </a:rPr>
              <a:t>spawning ground</a:t>
            </a:r>
          </a:p>
          <a:p>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(2) </a:t>
            </a:r>
            <a:r>
              <a:rPr lang="en-US" sz="1600" dirty="0">
                <a:latin typeface="Times New Roman" panose="02020603050405020304" pitchFamily="18" charset="0"/>
                <a:cs typeface="Times New Roman" panose="02020603050405020304" pitchFamily="18" charset="0"/>
              </a:rPr>
              <a:t>Can account for tag releases and recaptures by age or length</a:t>
            </a:r>
          </a:p>
          <a:p>
            <a:endParaRPr lang="en-US"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endParaRPr>
          </a:p>
          <a:p>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We started by reading relevant reports and papers on TOA and its fishery to determine how the stock assessment models should ideally be structured and which assumptions they should make </a:t>
            </a:r>
          </a:p>
          <a:p>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Then we developed a one-area model, gradually increasing its complexity and checking fits and residuals until we reached a final model structure </a:t>
            </a:r>
          </a:p>
          <a:p>
            <a:r>
              <a:rPr lang="en-NZ" sz="1600" dirty="0">
                <a:solidFill>
                  <a:srgbClr val="000000"/>
                </a:solidFill>
                <a:effectLst/>
                <a:latin typeface="Times New Roman" panose="02020603050405020304" pitchFamily="18" charset="0"/>
                <a:ea typeface="SimHei" panose="02010609060101010101" pitchFamily="49" charset="-122"/>
                <a:cs typeface="Times New Roman" panose="02020603050405020304" pitchFamily="18" charset="0"/>
              </a:rPr>
              <a:t>Developing a </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four-area model was then relatively straightforward with the “areas-as-fleets” approach as, basically, all that we needed to do then was specifying catches and catches-at-age for four fleets instead of one single fleet</a:t>
            </a:r>
          </a:p>
          <a:p>
            <a:r>
              <a:rPr lang="en-NZ" sz="1600" dirty="0">
                <a:solidFill>
                  <a:srgbClr val="000000"/>
                </a:solidFill>
                <a:effectLst/>
                <a:latin typeface="Times New Roman" panose="02020603050405020304" pitchFamily="18" charset="0"/>
                <a:ea typeface="SimHei" panose="02010609060101010101" pitchFamily="49" charset="-122"/>
                <a:cs typeface="Times New Roman" panose="02020603050405020304" pitchFamily="18" charset="0"/>
              </a:rPr>
              <a:t>The four </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fleets correspond to the four management areas that were considered in the OM to generate pseudo-observations for the modelling exercises: GPZ, SRZ, N70 and S70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effectLst/>
              <a:latin typeface="Times New Roman" panose="02020603050405020304" pitchFamily="18" charset="0"/>
              <a:ea typeface="SimHei" panose="02010609060101010101" pitchFamily="49" charset="-122"/>
              <a:cs typeface="Times New Roman" panose="02020603050405020304" pitchFamily="18" charset="0"/>
            </a:endParaRPr>
          </a:p>
          <a:p>
            <a:endParaRPr lang="en-NZ"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7606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FFA684-7817-AAD1-886B-51C663A0CFA9}"/>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Stock </a:t>
            </a:r>
            <a:r>
              <a:rPr lang="fr-FR" sz="2600" b="1" dirty="0" err="1">
                <a:latin typeface="Palatino Linotype" pitchFamily="18" charset="0"/>
              </a:rPr>
              <a:t>assessment</a:t>
            </a:r>
            <a:r>
              <a:rPr lang="fr-FR" sz="2600" b="1" dirty="0">
                <a:latin typeface="Palatino Linotype" pitchFamily="18" charset="0"/>
              </a:rPr>
              <a:t> </a:t>
            </a:r>
            <a:r>
              <a:rPr lang="fr-FR" sz="2600" b="1" dirty="0" err="1">
                <a:latin typeface="Palatino Linotype" pitchFamily="18" charset="0"/>
              </a:rPr>
              <a:t>models</a:t>
            </a:r>
            <a:r>
              <a:rPr lang="fr-FR" sz="2600" b="1" dirty="0">
                <a:latin typeface="Palatino Linotype" pitchFamily="18" charset="0"/>
              </a:rPr>
              <a:t> (2 / 4)</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ffectLst/>
                <a:latin typeface="Times New Roman" panose="02020603050405020304" pitchFamily="18" charset="0"/>
                <a:ea typeface="Calibri" panose="020F0502020204030204" pitchFamily="34" charset="0"/>
              </a:rPr>
              <a:t>Our one-area and four-area models are for one single region</a:t>
            </a:r>
          </a:p>
          <a:p>
            <a:r>
              <a:rPr lang="en-US" sz="1600" dirty="0">
                <a:effectLst/>
                <a:latin typeface="Times New Roman" panose="02020603050405020304" pitchFamily="18" charset="0"/>
                <a:ea typeface="Calibri" panose="020F0502020204030204" pitchFamily="34" charset="0"/>
              </a:rPr>
              <a:t>Our four-area models account for some spatial structure by estimating separate fishing </a:t>
            </a:r>
            <a:r>
              <a:rPr lang="en-US" sz="1600" dirty="0" err="1">
                <a:effectLst/>
                <a:latin typeface="Times New Roman" panose="02020603050405020304" pitchFamily="18" charset="0"/>
                <a:ea typeface="Calibri" panose="020F0502020204030204" pitchFamily="34" charset="0"/>
              </a:rPr>
              <a:t>selectivities</a:t>
            </a:r>
            <a:r>
              <a:rPr lang="en-US" sz="1600" dirty="0">
                <a:effectLst/>
                <a:latin typeface="Times New Roman" panose="02020603050405020304" pitchFamily="18" charset="0"/>
                <a:ea typeface="Calibri" panose="020F0502020204030204" pitchFamily="34" charset="0"/>
              </a:rPr>
              <a:t> for the different management areas of the RSR, using the “areas-as-fleets” approach (</a:t>
            </a:r>
            <a:r>
              <a:rPr lang="en-NZ" sz="1600" dirty="0">
                <a:effectLst/>
                <a:latin typeface="Times New Roman" panose="02020603050405020304" pitchFamily="18" charset="0"/>
                <a:ea typeface="Calibri" panose="020F0502020204030204" pitchFamily="34" charset="0"/>
              </a:rPr>
              <a:t>Punt, 2019</a:t>
            </a:r>
            <a:r>
              <a:rPr lang="en-US" sz="1600" dirty="0">
                <a:effectLst/>
                <a:latin typeface="Times New Roman" panose="02020603050405020304" pitchFamily="18" charset="0"/>
                <a:ea typeface="Calibri" panose="020F0502020204030204" pitchFamily="34" charset="0"/>
              </a:rPr>
              <a:t>) </a:t>
            </a:r>
            <a:endParaRPr lang="en-US" sz="1600" dirty="0">
              <a:latin typeface="Times New Roman" panose="02020603050405020304" pitchFamily="18" charset="0"/>
              <a:ea typeface="Calibri" panose="020F0502020204030204" pitchFamily="34" charset="0"/>
            </a:endParaRPr>
          </a:p>
          <a:p>
            <a:pPr marL="720000"/>
            <a:r>
              <a:rPr lang="en-US" sz="1200" dirty="0">
                <a:latin typeface="Times New Roman" panose="02020603050405020304" pitchFamily="18" charset="0"/>
                <a:ea typeface="Calibri" panose="020F0502020204030204" pitchFamily="34" charset="0"/>
              </a:rPr>
              <a:t>Areas-as-fleets approach used in the actual TOA assessment</a:t>
            </a:r>
          </a:p>
          <a:p>
            <a:pPr marL="720000"/>
            <a:r>
              <a:rPr lang="en-US" sz="1200" dirty="0">
                <a:latin typeface="Times New Roman" panose="02020603050405020304" pitchFamily="18" charset="0"/>
                <a:ea typeface="Calibri" panose="020F0502020204030204" pitchFamily="34" charset="0"/>
              </a:rPr>
              <a:t>Selectivity-at-age clearly varies among management areas given TOA ontogenetic spatial distribution patterns</a:t>
            </a:r>
          </a:p>
          <a:p>
            <a:r>
              <a:rPr lang="en-US" sz="1600" dirty="0">
                <a:latin typeface="Times New Roman" panose="02020603050405020304" pitchFamily="18" charset="0"/>
                <a:ea typeface="Calibri" panose="020F0502020204030204" pitchFamily="34" charset="0"/>
              </a:rPr>
              <a:t>Unsexed models, while the </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RSR Antarctic toothfish assessment model is a sexed model – because the OM provided only unsexed data</a:t>
            </a:r>
          </a:p>
          <a:p>
            <a:r>
              <a:rPr lang="en-US" sz="1600" dirty="0">
                <a:latin typeface="Times New Roman" panose="02020603050405020304" pitchFamily="18" charset="0"/>
                <a:cs typeface="Times New Roman" panose="02020603050405020304" pitchFamily="18" charset="0"/>
              </a:rPr>
              <a:t>Age structured models considering ages 2 to 30+ </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because the OM provided data for those specific age classes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Follow tag cohorts through time, specifically 20 tag cohorts that correspond to tag releases in years 2001 to 2020</a:t>
            </a:r>
          </a:p>
          <a:p>
            <a:r>
              <a:rPr lang="en-US" sz="1600" dirty="0">
                <a:latin typeface="Times New Roman" panose="02020603050405020304" pitchFamily="18" charset="0"/>
                <a:cs typeface="Times New Roman" panose="02020603050405020304" pitchFamily="18" charset="0"/>
              </a:rPr>
              <a:t>Represent dynamics in years 1995 to 2021</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Divide each year into three time steps, including summer (November-April), winter (May-October), and an age-incrementation time step </a:t>
            </a:r>
            <a:r>
              <a:rPr lang="en-NZ" sz="16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 because of TOA ecology and fishery specifics described earlier</a:t>
            </a:r>
            <a:endParaRPr lang="en-US" sz="1600" dirty="0">
              <a:latin typeface="Times New Roman" panose="02020603050405020304" pitchFamily="18" charset="0"/>
              <a:cs typeface="Times New Roman" panose="02020603050405020304" pitchFamily="18" charset="0"/>
            </a:endParaRPr>
          </a:p>
          <a:p>
            <a:pPr marL="720000"/>
            <a:r>
              <a:rPr lang="en-US" sz="1200" dirty="0">
                <a:latin typeface="Times New Roman" panose="02020603050405020304" pitchFamily="18" charset="0"/>
                <a:cs typeface="Times New Roman" panose="02020603050405020304" pitchFamily="18" charset="0"/>
              </a:rPr>
              <a:t>In Time-step 1, recruitment takes place, then tag releases and tag recaptures</a:t>
            </a:r>
          </a:p>
          <a:p>
            <a:pPr marL="720000"/>
            <a:r>
              <a:rPr lang="en-US" sz="1200" dirty="0">
                <a:latin typeface="Times New Roman" panose="02020603050405020304" pitchFamily="18" charset="0"/>
                <a:cs typeface="Times New Roman" panose="02020603050405020304" pitchFamily="18" charset="0"/>
              </a:rPr>
              <a:t>Next, half of the natural mortality is applied (in Time-step 1), </a:t>
            </a:r>
            <a:r>
              <a:rPr lang="en-US" sz="1200" b="0" i="0" u="none" strike="noStrike" baseline="0" dirty="0">
                <a:solidFill>
                  <a:srgbClr val="000000"/>
                </a:solidFill>
                <a:latin typeface="Times New Roman" panose="02020603050405020304" pitchFamily="18" charset="0"/>
              </a:rPr>
              <a:t>then instantaneous fishing mortality (in Time-step 1), </a:t>
            </a:r>
            <a:r>
              <a:rPr lang="en-US" sz="1200" dirty="0">
                <a:latin typeface="Times New Roman" panose="02020603050405020304" pitchFamily="18" charset="0"/>
                <a:cs typeface="Times New Roman" panose="02020603050405020304" pitchFamily="18" charset="0"/>
              </a:rPr>
              <a:t>then half of the natural mortality (in Time-step 2)</a:t>
            </a:r>
          </a:p>
          <a:p>
            <a:pPr marL="720000"/>
            <a:r>
              <a:rPr lang="en-US" sz="1200" dirty="0">
                <a:latin typeface="Times New Roman" panose="02020603050405020304" pitchFamily="18" charset="0"/>
                <a:cs typeface="Times New Roman" panose="02020603050405020304" pitchFamily="18" charset="0"/>
              </a:rPr>
              <a:t>Spawning takes place at the end of Time-step 2</a:t>
            </a:r>
          </a:p>
          <a:p>
            <a:pPr marL="720000"/>
            <a:r>
              <a:rPr lang="en-US" sz="1200" dirty="0">
                <a:latin typeface="Times New Roman" panose="02020603050405020304" pitchFamily="18" charset="0"/>
                <a:cs typeface="Times New Roman" panose="02020603050405020304" pitchFamily="18" charset="0"/>
              </a:rPr>
              <a:t>Spawning stock biomass (SSB) is recorded after half of the natural mortality has been applied in Time-step 2</a:t>
            </a:r>
          </a:p>
          <a:p>
            <a:endParaRPr lang="en-US" sz="1600" dirty="0">
              <a:effectLst/>
              <a:latin typeface="Times New Roman" panose="02020603050405020304" pitchFamily="18" charset="0"/>
              <a:ea typeface="Calibri" panose="020F0502020204030204" pitchFamily="34"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endParaRPr lang="en-NZ" sz="16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3057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9653954" y="5864469"/>
            <a:ext cx="2083777" cy="826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Stock </a:t>
            </a:r>
            <a:r>
              <a:rPr lang="fr-FR" sz="2600" b="1" dirty="0" err="1">
                <a:latin typeface="Palatino Linotype" pitchFamily="18" charset="0"/>
              </a:rPr>
              <a:t>assessment</a:t>
            </a:r>
            <a:r>
              <a:rPr lang="fr-FR" sz="2600" b="1" dirty="0">
                <a:latin typeface="Palatino Linotype" pitchFamily="18" charset="0"/>
              </a:rPr>
              <a:t> </a:t>
            </a:r>
            <a:r>
              <a:rPr lang="fr-FR" sz="2600" b="1" dirty="0" err="1">
                <a:latin typeface="Palatino Linotype" pitchFamily="18" charset="0"/>
              </a:rPr>
              <a:t>models</a:t>
            </a:r>
            <a:r>
              <a:rPr lang="fr-FR" sz="2600" b="1" dirty="0">
                <a:latin typeface="Palatino Linotype" pitchFamily="18" charset="0"/>
              </a:rPr>
              <a:t> (3 / 4)</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u="sng" dirty="0">
                <a:latin typeface="Times New Roman" panose="02020603050405020304" pitchFamily="18" charset="0"/>
                <a:cs typeface="Times New Roman" panose="02020603050405020304" pitchFamily="18" charset="0"/>
              </a:rPr>
              <a:t>The models include the following areas-as-fleets:</a:t>
            </a:r>
          </a:p>
          <a:p>
            <a:r>
              <a:rPr lang="en-US" sz="1600" dirty="0">
                <a:latin typeface="Times New Roman" panose="02020603050405020304" pitchFamily="18" charset="0"/>
                <a:cs typeface="Times New Roman" panose="02020603050405020304" pitchFamily="18" charset="0"/>
              </a:rPr>
              <a:t>One-area model: RSR (Ross Sea region)</a:t>
            </a:r>
          </a:p>
          <a:p>
            <a:r>
              <a:rPr lang="en-US" sz="1600" dirty="0">
                <a:latin typeface="Times New Roman" panose="02020603050405020304" pitchFamily="18" charset="0"/>
                <a:cs typeface="Times New Roman" panose="02020603050405020304" pitchFamily="18" charset="0"/>
              </a:rPr>
              <a:t>Four-area model: N70, S70, SRZ (Special Research Zone), and GPZ (General Protection Zones)</a:t>
            </a:r>
          </a:p>
          <a:p>
            <a:r>
              <a:rPr lang="en-US" sz="1600" u="sng" dirty="0">
                <a:latin typeface="Times New Roman" panose="02020603050405020304" pitchFamily="18" charset="0"/>
                <a:cs typeface="Times New Roman" panose="02020603050405020304" pitchFamily="18" charset="0"/>
              </a:rPr>
              <a:t>For each fleet: </a:t>
            </a:r>
          </a:p>
          <a:p>
            <a:r>
              <a:rPr lang="en-US" sz="1600" dirty="0">
                <a:solidFill>
                  <a:srgbClr val="000000"/>
                </a:solidFill>
                <a:latin typeface="Times New Roman" panose="02020603050405020304" pitchFamily="18" charset="0"/>
              </a:rPr>
              <a:t>Selectivity-at-age is assumed to follow a capped double-normal distribution, and the parameters of the selectivity-at-age functions are estimated</a:t>
            </a:r>
          </a:p>
          <a:p>
            <a:pPr marL="720000"/>
            <a:r>
              <a:rPr lang="en-US" sz="1200" dirty="0">
                <a:solidFill>
                  <a:srgbClr val="000000"/>
                </a:solidFill>
                <a:latin typeface="Times New Roman" panose="02020603050405020304" pitchFamily="18" charset="0"/>
                <a:cs typeface="Times New Roman" panose="02020603050405020304" pitchFamily="18" charset="0"/>
              </a:rPr>
              <a:t>Selectivity-at-age parameters of the one-area model estimated using same priors as main fleet of the four-area model (S70)</a:t>
            </a:r>
            <a:endParaRPr lang="en-US" sz="1200" dirty="0">
              <a:solidFill>
                <a:srgbClr val="000000"/>
              </a:solidFill>
              <a:latin typeface="Times New Roman" panose="02020603050405020304" pitchFamily="18" charset="0"/>
            </a:endParaRPr>
          </a:p>
          <a:p>
            <a:r>
              <a:rPr lang="en-NZ" sz="1600" i="0" u="none" strike="noStrike" baseline="0" dirty="0">
                <a:solidFill>
                  <a:srgbClr val="000000"/>
                </a:solidFill>
                <a:latin typeface="Times New Roman" panose="02020603050405020304" pitchFamily="18" charset="0"/>
                <a:cs typeface="Times New Roman" panose="02020603050405020304" pitchFamily="18" charset="0"/>
              </a:rPr>
              <a:t>Annual catches are </a:t>
            </a:r>
            <a:r>
              <a:rPr lang="en-NZ" sz="1600" dirty="0">
                <a:solidFill>
                  <a:srgbClr val="000000"/>
                </a:solidFill>
                <a:latin typeface="Times New Roman" panose="02020603050405020304" pitchFamily="18" charset="0"/>
                <a:cs typeface="Times New Roman" panose="02020603050405020304" pitchFamily="18" charset="0"/>
              </a:rPr>
              <a:t>defined, a </a:t>
            </a:r>
            <a:r>
              <a:rPr lang="en-NZ" sz="1600" i="0" u="none" strike="noStrike" baseline="0" dirty="0">
                <a:solidFill>
                  <a:srgbClr val="000000"/>
                </a:solidFill>
                <a:latin typeface="Times New Roman" panose="02020603050405020304" pitchFamily="18" charset="0"/>
                <a:cs typeface="Times New Roman" panose="02020603050405020304" pitchFamily="18" charset="0"/>
              </a:rPr>
              <a:t>maximum fishing pressure of 0.999 is assumed, c</a:t>
            </a:r>
            <a:r>
              <a:rPr lang="en-NZ" sz="1600" dirty="0">
                <a:solidFill>
                  <a:srgbClr val="000000"/>
                </a:solidFill>
                <a:latin typeface="Times New Roman" panose="02020603050405020304" pitchFamily="18" charset="0"/>
                <a:cs typeface="Times New Roman" panose="02020603050405020304" pitchFamily="18" charset="0"/>
              </a:rPr>
              <a:t>atch limit penalties are implemented (note that fish tagged penalties are also implemented)</a:t>
            </a:r>
          </a:p>
          <a:p>
            <a:r>
              <a:rPr lang="en-NZ" sz="1600" dirty="0">
                <a:solidFill>
                  <a:srgbClr val="000000"/>
                </a:solidFill>
                <a:latin typeface="Times New Roman" panose="02020603050405020304" pitchFamily="18" charset="0"/>
                <a:cs typeface="Times New Roman" panose="02020603050405020304" pitchFamily="18" charset="0"/>
              </a:rPr>
              <a:t>Proportions-at-age and input sample sizes are provided </a:t>
            </a:r>
          </a:p>
          <a:p>
            <a:pPr marL="720000"/>
            <a:r>
              <a:rPr lang="en-NZ" sz="1200" dirty="0">
                <a:solidFill>
                  <a:srgbClr val="000000"/>
                </a:solidFill>
                <a:latin typeface="Times New Roman" panose="02020603050405020304" pitchFamily="18" charset="0"/>
                <a:cs typeface="Times New Roman" panose="02020603050405020304" pitchFamily="18" charset="0"/>
              </a:rPr>
              <a:t>Multinomial distribution used, input sample sizes reweighted using Francis (2011)’s TA1.8 method</a:t>
            </a:r>
            <a:endParaRPr lang="en-US" sz="1200" dirty="0">
              <a:latin typeface="Times New Roman" panose="02020603050405020304" pitchFamily="18" charset="0"/>
              <a:cs typeface="Times New Roman" panose="02020603050405020304" pitchFamily="18" charset="0"/>
            </a:endParaRPr>
          </a:p>
          <a:p>
            <a:r>
              <a:rPr lang="en-US" sz="1600" u="sng" dirty="0">
                <a:latin typeface="Times New Roman" panose="02020603050405020304" pitchFamily="18" charset="0"/>
                <a:cs typeface="Times New Roman" panose="02020603050405020304" pitchFamily="18" charset="0"/>
              </a:rPr>
              <a:t>Tag releases and recaptures:</a:t>
            </a:r>
            <a:r>
              <a:rPr lang="en-US" sz="1600" dirty="0">
                <a:latin typeface="Times New Roman" panose="02020603050405020304" pitchFamily="18" charset="0"/>
                <a:cs typeface="Times New Roman" panose="02020603050405020304" pitchFamily="18" charset="0"/>
              </a:rPr>
              <a:t> Critical to estimate population size over time as we do not use CPUEs</a:t>
            </a:r>
            <a:endParaRPr lang="en-NZ" sz="1600" dirty="0">
              <a:solidFill>
                <a:srgbClr val="000000"/>
              </a:solidFill>
              <a:latin typeface="Times New Roman" panose="02020603050405020304" pitchFamily="18" charset="0"/>
              <a:cs typeface="Times New Roman" panose="02020603050405020304" pitchFamily="18" charset="0"/>
            </a:endParaRPr>
          </a:p>
          <a:p>
            <a:r>
              <a:rPr lang="en-NZ" sz="1600" dirty="0">
                <a:solidFill>
                  <a:srgbClr val="000000"/>
                </a:solidFill>
                <a:latin typeface="Times New Roman" panose="02020603050405020304" pitchFamily="18" charset="0"/>
                <a:cs typeface="Times New Roman" panose="02020603050405020304" pitchFamily="18" charset="0"/>
              </a:rPr>
              <a:t>For each </a:t>
            </a:r>
            <a:r>
              <a:rPr lang="en-NZ" sz="1600" i="0" u="none" strike="noStrike" baseline="0" dirty="0">
                <a:solidFill>
                  <a:srgbClr val="000000"/>
                </a:solidFill>
                <a:latin typeface="Times New Roman" panose="02020603050405020304" pitchFamily="18" charset="0"/>
                <a:cs typeface="Times New Roman" panose="02020603050405020304" pitchFamily="18" charset="0"/>
              </a:rPr>
              <a:t>year of 2001-2020</a:t>
            </a:r>
            <a:r>
              <a:rPr lang="en-NZ" sz="1600" dirty="0">
                <a:solidFill>
                  <a:srgbClr val="000000"/>
                </a:solidFill>
                <a:latin typeface="Times New Roman" panose="02020603050405020304" pitchFamily="18" charset="0"/>
                <a:cs typeface="Times New Roman" panose="02020603050405020304" pitchFamily="18" charset="0"/>
              </a:rPr>
              <a:t>, total number of tag releases and proportions tagged at age are provided</a:t>
            </a:r>
          </a:p>
          <a:p>
            <a:r>
              <a:rPr lang="en-NZ" sz="1600" dirty="0">
                <a:solidFill>
                  <a:srgbClr val="000000"/>
                </a:solidFill>
                <a:latin typeface="Times New Roman" panose="02020603050405020304" pitchFamily="18" charset="0"/>
                <a:cs typeface="Times New Roman" panose="02020603050405020304" pitchFamily="18" charset="0"/>
              </a:rPr>
              <a:t>For each year of 2002-2020, </a:t>
            </a:r>
            <a:r>
              <a:rPr lang="en-US" sz="1600" dirty="0">
                <a:solidFill>
                  <a:srgbClr val="000000"/>
                </a:solidFill>
                <a:latin typeface="Times New Roman" panose="02020603050405020304" pitchFamily="18" charset="0"/>
                <a:cs typeface="Times New Roman" panose="02020603050405020304" pitchFamily="18" charset="0"/>
              </a:rPr>
              <a:t>p</a:t>
            </a:r>
            <a:r>
              <a:rPr lang="en-US" sz="1600" dirty="0">
                <a:solidFill>
                  <a:srgbClr val="000000"/>
                </a:solidFill>
                <a:latin typeface="Times New Roman" panose="02020603050405020304" pitchFamily="18" charset="0"/>
              </a:rPr>
              <a:t>roportions scanned at age and proportions recaptured at age are specified</a:t>
            </a:r>
          </a:p>
          <a:p>
            <a:pPr marL="720000"/>
            <a:r>
              <a:rPr lang="en-US" sz="1200" dirty="0">
                <a:solidFill>
                  <a:srgbClr val="000000"/>
                </a:solidFill>
                <a:latin typeface="Times New Roman" panose="02020603050405020304" pitchFamily="18" charset="0"/>
              </a:rPr>
              <a:t>In-year recaptures are ignored, only the tags that have been at liberty for a maximum of 6 years are considered – as in the actual TOA assessment</a:t>
            </a:r>
          </a:p>
          <a:p>
            <a:pPr marL="720000"/>
            <a:r>
              <a:rPr lang="en-US" sz="1200" dirty="0">
                <a:solidFill>
                  <a:srgbClr val="000000"/>
                </a:solidFill>
                <a:latin typeface="Times New Roman" panose="02020603050405020304" pitchFamily="18" charset="0"/>
              </a:rPr>
              <a:t>A quasi-Binomial distribution was used for the tag-recapture data, and the dispersion term for the tag-recapture likelihood was initially set to 1.0 and was reweighted using the “</a:t>
            </a:r>
            <a:r>
              <a:rPr lang="en-US" sz="1200" dirty="0" err="1">
                <a:solidFill>
                  <a:srgbClr val="000000"/>
                </a:solidFill>
                <a:latin typeface="Times New Roman" panose="02020603050405020304" pitchFamily="18" charset="0"/>
              </a:rPr>
              <a:t>Reweight.tags</a:t>
            </a:r>
            <a:r>
              <a:rPr lang="en-US" sz="1200" dirty="0">
                <a:solidFill>
                  <a:srgbClr val="000000"/>
                </a:solidFill>
                <a:latin typeface="Times New Roman" panose="02020603050405020304" pitchFamily="18" charset="0"/>
              </a:rPr>
              <a:t>” function from R package “</a:t>
            </a:r>
            <a:r>
              <a:rPr lang="en-US" sz="1200" dirty="0" err="1">
                <a:solidFill>
                  <a:srgbClr val="000000"/>
                </a:solidFill>
                <a:latin typeface="Times New Roman" panose="02020603050405020304" pitchFamily="18" charset="0"/>
              </a:rPr>
              <a:t>DataWeighting</a:t>
            </a:r>
            <a:r>
              <a:rPr lang="en-US" sz="1200" dirty="0">
                <a:solidFill>
                  <a:srgbClr val="000000"/>
                </a:solidFill>
                <a:latin typeface="Times New Roman" panose="02020603050405020304" pitchFamily="18" charset="0"/>
              </a:rPr>
              <a:t>” (Francis, 2015) – Here we are downweighing the influence of proportions-at-age relative to that of tagging data, hence following good practices in fisheries science (Francis, 2011) </a:t>
            </a:r>
            <a:endParaRPr lang="en-NZ" sz="1600" i="0" u="none" strike="noStrike" baseline="0" dirty="0">
              <a:solidFill>
                <a:srgbClr val="000000"/>
              </a:solidFill>
              <a:latin typeface="Times New Roman" panose="02020603050405020304" pitchFamily="18" charset="0"/>
              <a:cs typeface="Times New Roman" panose="02020603050405020304" pitchFamily="18" charset="0"/>
            </a:endParaRPr>
          </a:p>
          <a:p>
            <a:endParaRPr lang="en-US" sz="1600" dirty="0">
              <a:solidFill>
                <a:srgbClr val="000000"/>
              </a:solidFill>
              <a:latin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effectLst/>
              <a:latin typeface="Times New Roman" panose="02020603050405020304" pitchFamily="18" charset="0"/>
              <a:ea typeface="Calibri" panose="020F0502020204030204" pitchFamily="34"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endParaRPr lang="en-NZ" sz="16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0656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a:latin typeface="Palatino Linotype" pitchFamily="18" charset="0"/>
              </a:rPr>
              <a:t>Stock </a:t>
            </a:r>
            <a:r>
              <a:rPr lang="fr-FR" sz="2600" b="1" dirty="0" err="1">
                <a:latin typeface="Palatino Linotype" pitchFamily="18" charset="0"/>
              </a:rPr>
              <a:t>assessment</a:t>
            </a:r>
            <a:r>
              <a:rPr lang="fr-FR" sz="2600" b="1" dirty="0">
                <a:latin typeface="Palatino Linotype" pitchFamily="18" charset="0"/>
              </a:rPr>
              <a:t> </a:t>
            </a:r>
            <a:r>
              <a:rPr lang="fr-FR" sz="2600" b="1" dirty="0" err="1">
                <a:latin typeface="Palatino Linotype" pitchFamily="18" charset="0"/>
              </a:rPr>
              <a:t>models</a:t>
            </a:r>
            <a:r>
              <a:rPr lang="fr-FR" sz="2600" b="1" dirty="0">
                <a:latin typeface="Palatino Linotype" pitchFamily="18" charset="0"/>
              </a:rPr>
              <a:t> (4 / 4)</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u="sng" dirty="0">
                <a:latin typeface="Times New Roman" panose="02020603050405020304" pitchFamily="18" charset="0"/>
                <a:cs typeface="Times New Roman" panose="02020603050405020304" pitchFamily="18" charset="0"/>
              </a:rPr>
              <a:t>Recruitment process: </a:t>
            </a:r>
          </a:p>
          <a:p>
            <a:r>
              <a:rPr lang="en-US" sz="1600" dirty="0">
                <a:solidFill>
                  <a:srgbClr val="000000"/>
                </a:solidFill>
                <a:latin typeface="Times New Roman" panose="02020603050405020304" pitchFamily="18" charset="0"/>
                <a:cs typeface="Times New Roman" panose="02020603050405020304" pitchFamily="18" charset="0"/>
              </a:rPr>
              <a:t>Fish recruit at age 2 (</a:t>
            </a:r>
            <a:r>
              <a:rPr lang="en-US" sz="1600" i="0" u="none" strike="noStrike" baseline="0" dirty="0">
                <a:solidFill>
                  <a:srgbClr val="000000"/>
                </a:solidFill>
                <a:latin typeface="Times New Roman" panose="02020603050405020304" pitchFamily="18" charset="0"/>
                <a:hlinkClick r:id="rId2"/>
              </a:rPr>
              <a:t>https://aaronmberger-nwfsc.github.io/Spatial-Assessment-Modeling-Workshop/articles/OM_Description_TOA.html</a:t>
            </a:r>
            <a:r>
              <a:rPr lang="en-US" sz="1600" i="0" u="none" strike="noStrike" baseline="0" dirty="0">
                <a:solidFill>
                  <a:srgbClr val="000000"/>
                </a:solidFill>
                <a:latin typeface="Times New Roman" panose="02020603050405020304" pitchFamily="18" charset="0"/>
              </a:rPr>
              <a:t> </a:t>
            </a:r>
            <a:r>
              <a:rPr lang="en-US" sz="1600" dirty="0">
                <a:solidFill>
                  <a:srgbClr val="000000"/>
                </a:solidFill>
                <a:latin typeface="Times New Roman" panose="02020603050405020304" pitchFamily="18" charset="0"/>
                <a:cs typeface="Times New Roman" panose="02020603050405020304" pitchFamily="18" charset="0"/>
              </a:rPr>
              <a:t>)</a:t>
            </a:r>
          </a:p>
          <a:p>
            <a:pPr algn="l"/>
            <a:r>
              <a:rPr lang="en-US" sz="1600" b="0" i="0" u="none" strike="noStrike" baseline="0" dirty="0">
                <a:latin typeface="Times New Roman" panose="02020603050405020304" pitchFamily="18" charset="0"/>
              </a:rPr>
              <a:t>Recruitment is given by mean (unfished) recruitment (</a:t>
            </a:r>
            <a:r>
              <a:rPr lang="en-US" sz="1600" b="0" u="none" strike="noStrike" baseline="0" dirty="0">
                <a:latin typeface="Times New Roman" panose="02020603050405020304" pitchFamily="18" charset="0"/>
              </a:rPr>
              <a:t>R0</a:t>
            </a:r>
            <a:r>
              <a:rPr lang="en-US" sz="1600" b="0" i="0" u="none" strike="noStrike" baseline="0" dirty="0">
                <a:latin typeface="Times New Roman" panose="02020603050405020304" pitchFamily="18" charset="0"/>
              </a:rPr>
              <a:t>) multiplied by the </a:t>
            </a:r>
            <a:r>
              <a:rPr lang="en-US" sz="1600" b="0" i="0" u="none" strike="noStrike" baseline="0" dirty="0" err="1">
                <a:latin typeface="Times New Roman" panose="02020603050405020304" pitchFamily="18" charset="0"/>
              </a:rPr>
              <a:t>Beverton</a:t>
            </a:r>
            <a:r>
              <a:rPr lang="en-US" sz="1600" b="0" i="0" u="none" strike="noStrike" baseline="0" dirty="0">
                <a:latin typeface="Times New Roman" panose="02020603050405020304" pitchFamily="18" charset="0"/>
              </a:rPr>
              <a:t>-Holt spawning stock-recruitment relationship, where </a:t>
            </a:r>
            <a:r>
              <a:rPr lang="en-US" sz="1600" b="0" u="none" strike="noStrike" baseline="0" dirty="0">
                <a:latin typeface="Times New Roman" panose="02020603050405020304" pitchFamily="18" charset="0"/>
              </a:rPr>
              <a:t>R0</a:t>
            </a:r>
            <a:r>
              <a:rPr lang="en-US" sz="1600" b="0" i="0" u="none" strike="noStrike" baseline="0" dirty="0">
                <a:latin typeface="Times New Roman" panose="02020603050405020304" pitchFamily="18" charset="0"/>
              </a:rPr>
              <a:t> is estimated </a:t>
            </a:r>
          </a:p>
          <a:p>
            <a:pPr algn="l"/>
            <a:r>
              <a:rPr lang="en-US" sz="1600" dirty="0">
                <a:latin typeface="Times New Roman" panose="02020603050405020304" pitchFamily="18" charset="0"/>
              </a:rPr>
              <a:t>Steepness parameter set to 0.75 (</a:t>
            </a:r>
            <a:r>
              <a:rPr lang="en-US" sz="1600" i="0" u="none" strike="noStrike" baseline="0" dirty="0">
                <a:solidFill>
                  <a:srgbClr val="000000"/>
                </a:solidFill>
                <a:latin typeface="Times New Roman" panose="02020603050405020304" pitchFamily="18" charset="0"/>
                <a:hlinkClick r:id="rId2"/>
              </a:rPr>
              <a:t>https://aaronmberger-nwfsc.github.io/Spatial-Assessment-Modeling-Workshop/articles/OM_Description_TOA.html</a:t>
            </a:r>
            <a:r>
              <a:rPr lang="en-US" sz="1600" i="0" u="none" strike="noStrike" baseline="0" dirty="0">
                <a:solidFill>
                  <a:srgbClr val="000000"/>
                </a:solidFill>
                <a:latin typeface="Times New Roman" panose="02020603050405020304" pitchFamily="18" charset="0"/>
              </a:rPr>
              <a:t>)</a:t>
            </a:r>
            <a:endParaRPr lang="en-US" sz="1600" b="0" i="0" u="none" strike="noStrike" baseline="0" dirty="0">
              <a:latin typeface="Times New Roman" panose="02020603050405020304" pitchFamily="18" charset="0"/>
            </a:endParaRPr>
          </a:p>
          <a:p>
            <a:pPr algn="l"/>
            <a:r>
              <a:rPr lang="en-US" sz="1600" i="0" u="none" strike="noStrike" baseline="0" dirty="0">
                <a:solidFill>
                  <a:srgbClr val="000000"/>
                </a:solidFill>
                <a:latin typeface="Times New Roman" panose="02020603050405020304" pitchFamily="18" charset="0"/>
                <a:cs typeface="Times New Roman" panose="02020603050405020304" pitchFamily="18" charset="0"/>
              </a:rPr>
              <a:t>Year c</a:t>
            </a:r>
            <a:r>
              <a:rPr lang="en-US" sz="1600" dirty="0">
                <a:solidFill>
                  <a:srgbClr val="000000"/>
                </a:solidFill>
                <a:latin typeface="Times New Roman" panose="02020603050405020304" pitchFamily="18" charset="0"/>
                <a:cs typeface="Times New Roman" panose="02020603050405020304" pitchFamily="18" charset="0"/>
              </a:rPr>
              <a:t>lass strengths (YCS’s) in 1993-2019 are estimated </a:t>
            </a:r>
          </a:p>
          <a:p>
            <a:endParaRPr lang="en-NZ" sz="1600" dirty="0">
              <a:latin typeface="Times New Roman" panose="02020603050405020304" pitchFamily="18" charset="0"/>
            </a:endParaRPr>
          </a:p>
          <a:p>
            <a:r>
              <a:rPr lang="en-NZ" sz="1600" u="sng" dirty="0">
                <a:latin typeface="Times New Roman" panose="02020603050405020304" pitchFamily="18" charset="0"/>
              </a:rPr>
              <a:t>M</a:t>
            </a:r>
            <a:r>
              <a:rPr lang="en-NZ" sz="1600" b="0" i="0" u="sng" strike="noStrike" baseline="0" dirty="0">
                <a:latin typeface="Times New Roman" panose="02020603050405020304" pitchFamily="18" charset="0"/>
              </a:rPr>
              <a:t>aturation process: </a:t>
            </a:r>
          </a:p>
          <a:p>
            <a:r>
              <a:rPr lang="en-US" sz="1600" b="0" i="0" u="none" strike="noStrike" baseline="0" dirty="0">
                <a:latin typeface="Times New Roman" panose="02020603050405020304" pitchFamily="18" charset="0"/>
              </a:rPr>
              <a:t>Applied in Time-step 2; and maturation is specified as the time-invariant proportion of fish at age that are mature, using a logistic function and the parameters from Parker and Marriott (2012)</a:t>
            </a:r>
          </a:p>
          <a:p>
            <a:endParaRPr lang="en-US" sz="1600" dirty="0">
              <a:latin typeface="Times New Roman" panose="02020603050405020304" pitchFamily="18" charset="0"/>
            </a:endParaRPr>
          </a:p>
          <a:p>
            <a:r>
              <a:rPr lang="en-US" sz="1600" i="0" u="none" strike="noStrike" baseline="0" dirty="0">
                <a:solidFill>
                  <a:srgbClr val="000000"/>
                </a:solidFill>
                <a:latin typeface="Times New Roman" panose="02020603050405020304" pitchFamily="18" charset="0"/>
              </a:rPr>
              <a:t>Natural mortality and growth and length-weight parameters all taken from </a:t>
            </a:r>
            <a:r>
              <a:rPr lang="en-US" sz="1600" i="0" u="none" strike="noStrike" baseline="0" dirty="0">
                <a:solidFill>
                  <a:srgbClr val="000000"/>
                </a:solidFill>
                <a:latin typeface="Times New Roman" panose="02020603050405020304" pitchFamily="18" charset="0"/>
                <a:hlinkClick r:id="rId2"/>
              </a:rPr>
              <a:t>https://aaronmberger-nwfsc.github.io/Spatial-Assessment-Modeling-Workshop/articles/OM_Description_TOA.html</a:t>
            </a:r>
            <a:r>
              <a:rPr lang="en-US" sz="1600" i="0" u="none" strike="noStrike" baseline="0" dirty="0">
                <a:solidFill>
                  <a:srgbClr val="000000"/>
                </a:solidFill>
                <a:latin typeface="Times New Roman" panose="02020603050405020304" pitchFamily="18" charset="0"/>
              </a:rPr>
              <a:t> </a:t>
            </a:r>
          </a:p>
          <a:p>
            <a:pPr marL="720000"/>
            <a:r>
              <a:rPr lang="en-US" sz="1200" b="0" dirty="0">
                <a:solidFill>
                  <a:srgbClr val="000000"/>
                </a:solidFill>
                <a:latin typeface="Times New Roman" panose="02020603050405020304" pitchFamily="18" charset="0"/>
              </a:rPr>
              <a:t>Natural mortality fixed at a single value for the sake of simplicity</a:t>
            </a:r>
            <a:endParaRPr lang="en-US" sz="1200" b="0" i="0" u="none" strike="noStrike" baseline="0" dirty="0">
              <a:latin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effectLst/>
              <a:latin typeface="Times New Roman" panose="02020603050405020304" pitchFamily="18" charset="0"/>
              <a:ea typeface="Calibri" panose="020F0502020204030204" pitchFamily="34"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endParaRPr lang="en-NZ" sz="16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94156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7D4E0-DB18-A6A3-7514-C6742F2F9152}"/>
              </a:ext>
            </a:extLst>
          </p:cNvPr>
          <p:cNvSpPr/>
          <p:nvPr/>
        </p:nvSpPr>
        <p:spPr>
          <a:xfrm>
            <a:off x="310660" y="6001604"/>
            <a:ext cx="2836985"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DC79F99C-7F97-6393-2196-5E25017FDEA4}"/>
              </a:ext>
            </a:extLst>
          </p:cNvPr>
          <p:cNvSpPr/>
          <p:nvPr/>
        </p:nvSpPr>
        <p:spPr>
          <a:xfrm>
            <a:off x="10075985" y="5864469"/>
            <a:ext cx="1661746"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Box 116">
            <a:extLst>
              <a:ext uri="{FF2B5EF4-FFF2-40B4-BE49-F238E27FC236}">
                <a16:creationId xmlns:a16="http://schemas.microsoft.com/office/drawing/2014/main" id="{95BB3ECA-2A0A-4F0A-8736-EBBBCDB2AD13}"/>
              </a:ext>
            </a:extLst>
          </p:cNvPr>
          <p:cNvSpPr txBox="1">
            <a:spLocks noChangeArrowheads="1"/>
          </p:cNvSpPr>
          <p:nvPr/>
        </p:nvSpPr>
        <p:spPr bwMode="auto">
          <a:xfrm>
            <a:off x="1613694" y="0"/>
            <a:ext cx="89646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fr-FR" sz="2600" b="1" dirty="0" err="1">
                <a:latin typeface="Palatino Linotype" pitchFamily="18" charset="0"/>
              </a:rPr>
              <a:t>Results</a:t>
            </a:r>
            <a:r>
              <a:rPr lang="fr-FR" sz="2600" b="1" dirty="0">
                <a:latin typeface="Palatino Linotype" pitchFamily="18" charset="0"/>
              </a:rPr>
              <a:t> of Objective 1 (1 / 9)</a:t>
            </a:r>
          </a:p>
        </p:txBody>
      </p:sp>
      <p:sp>
        <p:nvSpPr>
          <p:cNvPr id="7" name="Moins 4">
            <a:extLst>
              <a:ext uri="{FF2B5EF4-FFF2-40B4-BE49-F238E27FC236}">
                <a16:creationId xmlns:a16="http://schemas.microsoft.com/office/drawing/2014/main" id="{A0795845-2F9A-4CD9-B5BD-634F2AD63B1E}"/>
              </a:ext>
            </a:extLst>
          </p:cNvPr>
          <p:cNvSpPr/>
          <p:nvPr/>
        </p:nvSpPr>
        <p:spPr>
          <a:xfrm>
            <a:off x="155340" y="549275"/>
            <a:ext cx="11881320" cy="250289"/>
          </a:xfrm>
          <a:prstGeom prst="mathMinus">
            <a:avLst/>
          </a:prstGeom>
          <a:gradFill>
            <a:gsLst>
              <a:gs pos="0">
                <a:srgbClr val="CCECFF"/>
              </a:gs>
              <a:gs pos="100000">
                <a:srgbClr val="000099"/>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831179D5-D6C1-4C96-B0E7-26418338D250}"/>
              </a:ext>
            </a:extLst>
          </p:cNvPr>
          <p:cNvSpPr txBox="1">
            <a:spLocks/>
          </p:cNvSpPr>
          <p:nvPr/>
        </p:nvSpPr>
        <p:spPr>
          <a:xfrm>
            <a:off x="1729669" y="856396"/>
            <a:ext cx="8732662" cy="5099159"/>
          </a:xfrm>
          <a:prstGeom prst="rect">
            <a:avLst/>
          </a:prstGeom>
        </p:spPr>
        <p:txBody>
          <a:bodyPr vert="horz" lIns="91440" tIns="45720" rIns="91440" bIns="45720" numCol="1" spcCol="0" rtlCol="0">
            <a:noAutofit/>
          </a:bodyPr>
          <a:lstStyle>
            <a:lvl1pPr marL="269875" indent="-2698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269875" indent="-269875"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269875" indent="-269875"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3pPr>
            <a:lvl4pPr marL="269875" indent="-269875"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69875" indent="-269875"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i="0" u="sng" strike="noStrike" baseline="0" dirty="0">
                <a:latin typeface="Times New Roman" panose="02020603050405020304" pitchFamily="18" charset="0"/>
              </a:rPr>
              <a:t>Workshop Objective</a:t>
            </a:r>
            <a:r>
              <a:rPr lang="en-US" sz="1600" b="1" i="0" u="sng" strike="noStrike" dirty="0">
                <a:latin typeface="Times New Roman" panose="02020603050405020304" pitchFamily="18" charset="0"/>
              </a:rPr>
              <a:t> 1 addressed with Replicate #2</a:t>
            </a:r>
          </a:p>
          <a:p>
            <a:r>
              <a:rPr lang="en-US" sz="1600" dirty="0">
                <a:solidFill>
                  <a:srgbClr val="0070C0"/>
                </a:solidFill>
                <a:latin typeface="Times New Roman" panose="02020603050405020304" pitchFamily="18" charset="0"/>
              </a:rPr>
              <a:t>One-area</a:t>
            </a:r>
            <a:r>
              <a:rPr lang="en-US" sz="1600" dirty="0">
                <a:latin typeface="Times New Roman" panose="02020603050405020304" pitchFamily="18" charset="0"/>
              </a:rPr>
              <a:t> and </a:t>
            </a:r>
            <a:r>
              <a:rPr lang="en-US" sz="1600" dirty="0">
                <a:solidFill>
                  <a:srgbClr val="FF0000"/>
                </a:solidFill>
                <a:latin typeface="Times New Roman" panose="02020603050405020304" pitchFamily="18" charset="0"/>
              </a:rPr>
              <a:t>four-area</a:t>
            </a:r>
            <a:r>
              <a:rPr lang="en-US" sz="1600" dirty="0">
                <a:latin typeface="Times New Roman" panose="02020603050405020304" pitchFamily="18" charset="0"/>
              </a:rPr>
              <a:t> CASAL models run both in the Maximum Posterior Density (MPD) and Markov Chain Monte Carlo (MCMC) modes </a:t>
            </a:r>
          </a:p>
          <a:p>
            <a:endParaRPr lang="en-US" sz="1600" u="sng" dirty="0">
              <a:latin typeface="Times New Roman" panose="02020603050405020304" pitchFamily="18" charset="0"/>
            </a:endParaRPr>
          </a:p>
          <a:p>
            <a:r>
              <a:rPr lang="en-US" sz="1600" u="sng" dirty="0">
                <a:latin typeface="Times New Roman" panose="02020603050405020304" pitchFamily="18" charset="0"/>
              </a:rPr>
              <a:t>Diagnostics examined – Not shown in this presentation because of time limitation: </a:t>
            </a:r>
          </a:p>
          <a:p>
            <a:r>
              <a:rPr lang="fr-FR" sz="1600" dirty="0">
                <a:latin typeface="Times New Roman" panose="02020603050405020304" pitchFamily="18" charset="0"/>
                <a:cs typeface="Times New Roman" panose="02020603050405020304" pitchFamily="18" charset="0"/>
              </a:rPr>
              <a:t>Pearson </a:t>
            </a:r>
            <a:r>
              <a:rPr lang="fr-FR" sz="1600" dirty="0" err="1">
                <a:latin typeface="Times New Roman" panose="02020603050405020304" pitchFamily="18" charset="0"/>
                <a:cs typeface="Times New Roman" panose="02020603050405020304" pitchFamily="18" charset="0"/>
              </a:rPr>
              <a:t>residuals</a:t>
            </a:r>
            <a:r>
              <a:rPr lang="fr-FR" sz="1600" dirty="0">
                <a:latin typeface="Times New Roman" panose="02020603050405020304" pitchFamily="18" charset="0"/>
                <a:cs typeface="Times New Roman" panose="02020603050405020304" pitchFamily="18" charset="0"/>
              </a:rPr>
              <a:t> of the proportions-at-</a:t>
            </a:r>
            <a:r>
              <a:rPr lang="fr-FR" sz="1600" dirty="0" err="1">
                <a:latin typeface="Times New Roman" panose="02020603050405020304" pitchFamily="18" charset="0"/>
                <a:cs typeface="Times New Roman" panose="02020603050405020304" pitchFamily="18" charset="0"/>
              </a:rPr>
              <a:t>age</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expected</a:t>
            </a:r>
            <a:r>
              <a:rPr lang="fr-FR" sz="1600" dirty="0">
                <a:latin typeface="Times New Roman" panose="02020603050405020304" pitchFamily="18" charset="0"/>
                <a:cs typeface="Times New Roman" panose="02020603050405020304" pitchFamily="18" charset="0"/>
              </a:rPr>
              <a:t> and </a:t>
            </a:r>
            <a:r>
              <a:rPr lang="fr-FR" sz="1600" dirty="0" err="1">
                <a:latin typeface="Times New Roman" panose="02020603050405020304" pitchFamily="18" charset="0"/>
                <a:cs typeface="Times New Roman" panose="02020603050405020304" pitchFamily="18" charset="0"/>
              </a:rPr>
              <a:t>observed</a:t>
            </a:r>
            <a:r>
              <a:rPr lang="fr-FR" sz="1600" dirty="0">
                <a:latin typeface="Times New Roman" panose="02020603050405020304" pitchFamily="18" charset="0"/>
                <a:cs typeface="Times New Roman" panose="02020603050405020304" pitchFamily="18" charset="0"/>
              </a:rPr>
              <a:t> proportions-at-</a:t>
            </a:r>
            <a:r>
              <a:rPr lang="fr-FR" sz="1600" dirty="0" err="1">
                <a:latin typeface="Times New Roman" panose="02020603050405020304" pitchFamily="18" charset="0"/>
                <a:cs typeface="Times New Roman" panose="02020603050405020304" pitchFamily="18" charset="0"/>
              </a:rPr>
              <a:t>age</a:t>
            </a:r>
            <a:r>
              <a:rPr lang="fr-FR" sz="1600" dirty="0">
                <a:latin typeface="Times New Roman" panose="02020603050405020304" pitchFamily="18" charset="0"/>
                <a:cs typeface="Times New Roman" panose="02020603050405020304" pitchFamily="18" charset="0"/>
              </a:rPr>
              <a:t> for the </a:t>
            </a:r>
            <a:r>
              <a:rPr lang="fr-FR" sz="1600" dirty="0" err="1">
                <a:latin typeface="Times New Roman" panose="02020603050405020304" pitchFamily="18" charset="0"/>
                <a:cs typeface="Times New Roman" panose="02020603050405020304" pitchFamily="18" charset="0"/>
              </a:rPr>
              <a:t>different</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fleets</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bubble</a:t>
            </a:r>
            <a:r>
              <a:rPr lang="fr-FR" sz="1600" dirty="0">
                <a:latin typeface="Times New Roman" panose="02020603050405020304" pitchFamily="18" charset="0"/>
                <a:cs typeface="Times New Roman" panose="02020603050405020304" pitchFamily="18" charset="0"/>
              </a:rPr>
              <a:t> plots of the Pearson </a:t>
            </a:r>
            <a:r>
              <a:rPr lang="fr-FR" sz="1600" dirty="0" err="1">
                <a:latin typeface="Times New Roman" panose="02020603050405020304" pitchFamily="18" charset="0"/>
                <a:cs typeface="Times New Roman" panose="02020603050405020304" pitchFamily="18" charset="0"/>
              </a:rPr>
              <a:t>age</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residuals</a:t>
            </a:r>
            <a:endParaRPr lang="fr-FR"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Boxplots of the observed age frequencies in the different fleets shown together with maximum MPD fits, trend in the 90</a:t>
            </a:r>
            <a:r>
              <a:rPr lang="en-US" sz="1600" baseline="30000" dirty="0">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percentile of the observed age frequency in the different fleets shown together with MPD fit </a:t>
            </a:r>
          </a:p>
          <a:p>
            <a:r>
              <a:rPr lang="en-US" sz="1600" dirty="0">
                <a:latin typeface="Times New Roman" panose="02020603050405020304" pitchFamily="18" charset="0"/>
                <a:cs typeface="Times New Roman" panose="02020603050405020304" pitchFamily="18" charset="0"/>
              </a:rPr>
              <a:t>Observed versus expected number of tags recaptured by tag recapture year for each tag release year</a:t>
            </a:r>
          </a:p>
          <a:p>
            <a:r>
              <a:rPr lang="en-US" sz="1600" dirty="0">
                <a:latin typeface="Times New Roman" panose="02020603050405020304" pitchFamily="18" charset="0"/>
                <a:cs typeface="Times New Roman" panose="02020603050405020304" pitchFamily="18" charset="0"/>
              </a:rPr>
              <a:t>Observed versus expected number of tags recaptured by tag recapture year for each tag release year</a:t>
            </a:r>
          </a:p>
          <a:p>
            <a:r>
              <a:rPr lang="en-US" sz="1600" dirty="0">
                <a:latin typeface="Times New Roman" panose="02020603050405020304" pitchFamily="18" charset="0"/>
                <a:cs typeface="Times New Roman" panose="02020603050405020304" pitchFamily="18" charset="0"/>
              </a:rPr>
              <a:t>Observed versus expected median ages of tag recaptures for each tag release year</a:t>
            </a:r>
          </a:p>
          <a:p>
            <a:r>
              <a:rPr lang="en-US" sz="1600" dirty="0">
                <a:latin typeface="Times New Roman" panose="02020603050405020304" pitchFamily="18" charset="0"/>
                <a:cs typeface="Times New Roman" panose="02020603050405020304" pitchFamily="18" charset="0"/>
              </a:rPr>
              <a:t>Expected minus observed number of tagged fish recaptured each year per year of release</a:t>
            </a:r>
            <a:endParaRPr lang="fr-FR" sz="1600" dirty="0">
              <a:latin typeface="Times New Roman" panose="02020603050405020304" pitchFamily="18" charset="0"/>
              <a:cs typeface="Times New Roman" panose="02020603050405020304" pitchFamily="18" charset="0"/>
            </a:endParaRPr>
          </a:p>
          <a:p>
            <a:r>
              <a:rPr lang="fr-FR" sz="1600" dirty="0">
                <a:latin typeface="Times New Roman" panose="02020603050405020304" pitchFamily="18" charset="0"/>
                <a:cs typeface="Times New Roman" panose="02020603050405020304" pitchFamily="18" charset="0"/>
              </a:rPr>
              <a:t>Pearson tag recapture </a:t>
            </a:r>
            <a:r>
              <a:rPr lang="fr-FR" sz="1600" dirty="0" err="1">
                <a:latin typeface="Times New Roman" panose="02020603050405020304" pitchFamily="18" charset="0"/>
                <a:cs typeface="Times New Roman" panose="02020603050405020304" pitchFamily="18" charset="0"/>
              </a:rPr>
              <a:t>residuals</a:t>
            </a:r>
            <a:endParaRPr lang="fr-FR" sz="1600" dirty="0">
              <a:latin typeface="Times New Roman" panose="02020603050405020304" pitchFamily="18" charset="0"/>
              <a:cs typeface="Times New Roman" panose="02020603050405020304" pitchFamily="18" charset="0"/>
            </a:endParaRPr>
          </a:p>
          <a:p>
            <a:r>
              <a:rPr lang="fr-FR" sz="1600" dirty="0">
                <a:latin typeface="Times New Roman" panose="02020603050405020304" pitchFamily="18" charset="0"/>
                <a:cs typeface="Times New Roman" panose="02020603050405020304" pitchFamily="18" charset="0"/>
              </a:rPr>
              <a:t>MCMC </a:t>
            </a:r>
            <a:r>
              <a:rPr lang="fr-FR" sz="1600" dirty="0" err="1">
                <a:latin typeface="Times New Roman" panose="02020603050405020304" pitchFamily="18" charset="0"/>
                <a:cs typeface="Times New Roman" panose="02020603050405020304" pitchFamily="18" charset="0"/>
              </a:rPr>
              <a:t>posterior</a:t>
            </a:r>
            <a:r>
              <a:rPr lang="fr-FR" sz="1600" dirty="0">
                <a:latin typeface="Times New Roman" panose="02020603050405020304" pitchFamily="18" charset="0"/>
                <a:cs typeface="Times New Roman" panose="02020603050405020304" pitchFamily="18" charset="0"/>
              </a:rPr>
              <a:t> trace plots, MCMC diagnostics</a:t>
            </a:r>
          </a:p>
          <a:p>
            <a:r>
              <a:rPr lang="en-US" sz="1600" dirty="0">
                <a:latin typeface="Times New Roman" panose="02020603050405020304" pitchFamily="18" charset="0"/>
                <a:cs typeface="Times New Roman" panose="02020603050405020304" pitchFamily="18" charset="0"/>
              </a:rPr>
              <a:t>MCMC predicted median ages vs. and observed median ages in the catch in the different fleets</a:t>
            </a:r>
          </a:p>
          <a:p>
            <a:endParaRPr lang="en-US" sz="1600" dirty="0">
              <a:effectLst/>
              <a:latin typeface="Times New Roman" panose="02020603050405020304" pitchFamily="18" charset="0"/>
              <a:ea typeface="Calibri" panose="020F0502020204030204" pitchFamily="34" charset="0"/>
            </a:endParaRPr>
          </a:p>
          <a:p>
            <a:endParaRPr lang="en-US" sz="1600" dirty="0">
              <a:solidFill>
                <a:srgbClr val="000000"/>
              </a:solidFill>
              <a:effectLst/>
              <a:latin typeface="Times New Roman" panose="02020603050405020304" pitchFamily="18" charset="0"/>
              <a:ea typeface="SimHei" panose="02010609060101010101" pitchFamily="49" charset="-122"/>
            </a:endParaRPr>
          </a:p>
          <a:p>
            <a:endParaRPr lang="en-NZ" sz="1600" dirty="0">
              <a:effectLst/>
              <a:latin typeface="Times New Roman" panose="02020603050405020304" pitchFamily="18" charset="0"/>
              <a:ea typeface="Calibri" panose="020F0502020204030204" pitchFamily="34" charset="0"/>
            </a:endParaRPr>
          </a:p>
          <a:p>
            <a:endParaRPr lang="en-US" sz="16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54923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40C8F4"/>
      </a:accent1>
      <a:accent2>
        <a:srgbClr val="0088CF"/>
      </a:accent2>
      <a:accent3>
        <a:srgbClr val="17469E"/>
      </a:accent3>
      <a:accent4>
        <a:srgbClr val="00A34F"/>
      </a:accent4>
      <a:accent5>
        <a:srgbClr val="6D5FAA"/>
      </a:accent5>
      <a:accent6>
        <a:srgbClr val="A7A9A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18948</TotalTime>
  <Words>3294</Words>
  <Application>Microsoft Office PowerPoint</Application>
  <PresentationFormat>Widescreen</PresentationFormat>
  <Paragraphs>245</Paragraphs>
  <Slides>25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Palatino Linotype</vt:lpstr>
      <vt:lpstr>Times New Roman</vt:lpstr>
      <vt:lpstr>Office Theme</vt:lpstr>
      <vt:lpstr>Spatial simulation experiment for TOA NIWA team (CASAL)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Empson</dc:creator>
  <cp:lastModifiedBy>Arnaud Grüss</cp:lastModifiedBy>
  <cp:revision>1564</cp:revision>
  <dcterms:created xsi:type="dcterms:W3CDTF">2018-07-24T04:55:28Z</dcterms:created>
  <dcterms:modified xsi:type="dcterms:W3CDTF">2023-03-02T00:56:47Z</dcterms:modified>
</cp:coreProperties>
</file>